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8" r:id="rId31"/>
    <p:sldId id="287" r:id="rId32"/>
  </p:sldIdLst>
  <p:sldSz cx="9144000" cy="6858000" type="screen4x3"/>
  <p:notesSz cx="6858000" cy="9144000"/>
  <p:defaultTextStyle>
    <a:lvl1pPr>
      <a:defRPr>
        <a:latin typeface="+mj-lt"/>
        <a:ea typeface="+mj-ea"/>
        <a:cs typeface="+mj-cs"/>
        <a:sym typeface="Avenir Roman"/>
      </a:defRPr>
    </a:lvl1pPr>
    <a:lvl2pPr>
      <a:defRPr>
        <a:latin typeface="+mj-lt"/>
        <a:ea typeface="+mj-ea"/>
        <a:cs typeface="+mj-cs"/>
        <a:sym typeface="Avenir Roman"/>
      </a:defRPr>
    </a:lvl2pPr>
    <a:lvl3pPr>
      <a:defRPr>
        <a:latin typeface="+mj-lt"/>
        <a:ea typeface="+mj-ea"/>
        <a:cs typeface="+mj-cs"/>
        <a:sym typeface="Avenir Roman"/>
      </a:defRPr>
    </a:lvl3pPr>
    <a:lvl4pPr>
      <a:defRPr>
        <a:latin typeface="+mj-lt"/>
        <a:ea typeface="+mj-ea"/>
        <a:cs typeface="+mj-cs"/>
        <a:sym typeface="Avenir Roman"/>
      </a:defRPr>
    </a:lvl4pPr>
    <a:lvl5pPr>
      <a:defRPr>
        <a:latin typeface="+mj-lt"/>
        <a:ea typeface="+mj-ea"/>
        <a:cs typeface="+mj-cs"/>
        <a:sym typeface="Avenir Roman"/>
      </a:defRPr>
    </a:lvl5pPr>
    <a:lvl6pPr>
      <a:defRPr>
        <a:latin typeface="+mj-lt"/>
        <a:ea typeface="+mj-ea"/>
        <a:cs typeface="+mj-cs"/>
        <a:sym typeface="Avenir Roman"/>
      </a:defRPr>
    </a:lvl6pPr>
    <a:lvl7pPr>
      <a:defRPr>
        <a:latin typeface="+mj-lt"/>
        <a:ea typeface="+mj-ea"/>
        <a:cs typeface="+mj-cs"/>
        <a:sym typeface="Avenir Roman"/>
      </a:defRPr>
    </a:lvl7pPr>
    <a:lvl8pPr>
      <a:defRPr>
        <a:latin typeface="+mj-lt"/>
        <a:ea typeface="+mj-ea"/>
        <a:cs typeface="+mj-cs"/>
        <a:sym typeface="Avenir Roman"/>
      </a:defRPr>
    </a:lvl8pPr>
    <a:lvl9pPr>
      <a:defRPr>
        <a:latin typeface="+mj-lt"/>
        <a:ea typeface="+mj-ea"/>
        <a:cs typeface="+mj-cs"/>
        <a:sym typeface="Avenir Rom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a:tcStyle>
        <a:tcBdr/>
        <a:fill>
          <a:solidFill>
            <a:srgbClr val="EEEEEE"/>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17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hape 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 name="Shape 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65005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 name="Shape 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3200" y="6245225"/>
            <a:ext cx="2133600" cy="288822"/>
          </a:xfrm>
          <a:prstGeom prst="rect">
            <a:avLst/>
          </a:prstGeom>
          <a:ln w="12700">
            <a:miter lim="400000"/>
          </a:ln>
        </p:spPr>
        <p:txBody>
          <a:bodyPr lIns="45718" tIns="45718" rIns="45718" bIns="45718">
            <a:spAutoFit/>
          </a:bodyPr>
          <a:lstStyle>
            <a:lvl1pPr algn="r">
              <a:defRPr sz="1400">
                <a:latin typeface="Arial"/>
                <a:ea typeface="Arial"/>
                <a:cs typeface="Arial"/>
                <a:sym typeface="Aria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algn="ctr">
        <a:defRPr sz="4400">
          <a:latin typeface="Arial"/>
          <a:ea typeface="Arial"/>
          <a:cs typeface="Arial"/>
          <a:sym typeface="Arial"/>
        </a:defRPr>
      </a:lvl1pPr>
      <a:lvl2pPr algn="ctr">
        <a:defRPr sz="4400">
          <a:latin typeface="Arial"/>
          <a:ea typeface="Arial"/>
          <a:cs typeface="Arial"/>
          <a:sym typeface="Arial"/>
        </a:defRPr>
      </a:lvl2pPr>
      <a:lvl3pPr algn="ctr">
        <a:defRPr sz="4400">
          <a:latin typeface="Arial"/>
          <a:ea typeface="Arial"/>
          <a:cs typeface="Arial"/>
          <a:sym typeface="Arial"/>
        </a:defRPr>
      </a:lvl3pPr>
      <a:lvl4pPr algn="ctr">
        <a:defRPr sz="4400">
          <a:latin typeface="Arial"/>
          <a:ea typeface="Arial"/>
          <a:cs typeface="Arial"/>
          <a:sym typeface="Arial"/>
        </a:defRPr>
      </a:lvl4pPr>
      <a:lvl5pPr algn="ctr">
        <a:defRPr sz="4400">
          <a:latin typeface="Arial"/>
          <a:ea typeface="Arial"/>
          <a:cs typeface="Arial"/>
          <a:sym typeface="Arial"/>
        </a:defRPr>
      </a:lvl5pPr>
      <a:lvl6pPr algn="ctr">
        <a:defRPr sz="4400">
          <a:latin typeface="Arial"/>
          <a:ea typeface="Arial"/>
          <a:cs typeface="Arial"/>
          <a:sym typeface="Arial"/>
        </a:defRPr>
      </a:lvl6pPr>
      <a:lvl7pPr algn="ctr">
        <a:defRPr sz="4400">
          <a:latin typeface="Arial"/>
          <a:ea typeface="Arial"/>
          <a:cs typeface="Arial"/>
          <a:sym typeface="Arial"/>
        </a:defRPr>
      </a:lvl7pPr>
      <a:lvl8pPr algn="ctr">
        <a:defRPr sz="4400">
          <a:latin typeface="Arial"/>
          <a:ea typeface="Arial"/>
          <a:cs typeface="Arial"/>
          <a:sym typeface="Arial"/>
        </a:defRPr>
      </a:lvl8pPr>
      <a:lvl9pPr algn="ctr">
        <a:defRPr sz="4400">
          <a:latin typeface="Arial"/>
          <a:ea typeface="Arial"/>
          <a:cs typeface="Arial"/>
          <a:sym typeface="Arial"/>
        </a:defRPr>
      </a:lvl9pPr>
    </p:titleStyle>
    <p:bodyStyle>
      <a:lvl1pPr marL="342900" indent="-342900">
        <a:spcBef>
          <a:spcPts val="700"/>
        </a:spcBef>
        <a:buSzPct val="100000"/>
        <a:buChar char="»"/>
        <a:defRPr sz="3200">
          <a:latin typeface="Arial"/>
          <a:ea typeface="Arial"/>
          <a:cs typeface="Arial"/>
          <a:sym typeface="Arial"/>
        </a:defRPr>
      </a:lvl1pPr>
      <a:lvl2pPr marL="783771" indent="-326571">
        <a:spcBef>
          <a:spcPts val="700"/>
        </a:spcBef>
        <a:buSzPct val="100000"/>
        <a:buChar char="–"/>
        <a:defRPr sz="3200">
          <a:latin typeface="Arial"/>
          <a:ea typeface="Arial"/>
          <a:cs typeface="Arial"/>
          <a:sym typeface="Arial"/>
        </a:defRPr>
      </a:lvl2pPr>
      <a:lvl3pPr marL="1219200" indent="-304800">
        <a:spcBef>
          <a:spcPts val="700"/>
        </a:spcBef>
        <a:buSzPct val="100000"/>
        <a:buChar char="•"/>
        <a:defRPr sz="3200">
          <a:latin typeface="Arial"/>
          <a:ea typeface="Arial"/>
          <a:cs typeface="Arial"/>
          <a:sym typeface="Arial"/>
        </a:defRPr>
      </a:lvl3pPr>
      <a:lvl4pPr marL="1737360" indent="-365760">
        <a:spcBef>
          <a:spcPts val="700"/>
        </a:spcBef>
        <a:buSzPct val="100000"/>
        <a:buChar char="–"/>
        <a:defRPr sz="3200">
          <a:latin typeface="Arial"/>
          <a:ea typeface="Arial"/>
          <a:cs typeface="Arial"/>
          <a:sym typeface="Arial"/>
        </a:defRPr>
      </a:lvl4pPr>
      <a:lvl5pPr marL="2235200" indent="-406400">
        <a:spcBef>
          <a:spcPts val="700"/>
        </a:spcBef>
        <a:buSzPct val="100000"/>
        <a:buChar char="»"/>
        <a:defRPr sz="3200">
          <a:latin typeface="Arial"/>
          <a:ea typeface="Arial"/>
          <a:cs typeface="Arial"/>
          <a:sym typeface="Arial"/>
        </a:defRPr>
      </a:lvl5pPr>
      <a:lvl6pPr marL="2692400" indent="-406400">
        <a:spcBef>
          <a:spcPts val="700"/>
        </a:spcBef>
        <a:buSzPct val="100000"/>
        <a:buChar char="•"/>
        <a:defRPr sz="3200">
          <a:latin typeface="Arial"/>
          <a:ea typeface="Arial"/>
          <a:cs typeface="Arial"/>
          <a:sym typeface="Arial"/>
        </a:defRPr>
      </a:lvl6pPr>
      <a:lvl7pPr marL="3149600" indent="-406400">
        <a:spcBef>
          <a:spcPts val="700"/>
        </a:spcBef>
        <a:buSzPct val="100000"/>
        <a:buChar char="•"/>
        <a:defRPr sz="3200">
          <a:latin typeface="Arial"/>
          <a:ea typeface="Arial"/>
          <a:cs typeface="Arial"/>
          <a:sym typeface="Arial"/>
        </a:defRPr>
      </a:lvl7pPr>
      <a:lvl8pPr marL="3606800" indent="-406400">
        <a:spcBef>
          <a:spcPts val="700"/>
        </a:spcBef>
        <a:buSzPct val="100000"/>
        <a:buChar char="•"/>
        <a:defRPr sz="3200">
          <a:latin typeface="Arial"/>
          <a:ea typeface="Arial"/>
          <a:cs typeface="Arial"/>
          <a:sym typeface="Arial"/>
        </a:defRPr>
      </a:lvl8pPr>
      <a:lvl9pPr marL="4064000" indent="-406400">
        <a:spcBef>
          <a:spcPts val="700"/>
        </a:spcBef>
        <a:buSzPct val="100000"/>
        <a:buChar char="•"/>
        <a:defRPr sz="3200">
          <a:latin typeface="Arial"/>
          <a:ea typeface="Arial"/>
          <a:cs typeface="Arial"/>
          <a:sym typeface="Arial"/>
        </a:defRPr>
      </a:lvl9pPr>
    </p:bodyStyle>
    <p:otherStyle>
      <a:lvl1pPr algn="r">
        <a:defRPr sz="1400">
          <a:solidFill>
            <a:schemeClr val="tx1"/>
          </a:solidFill>
          <a:latin typeface="+mn-lt"/>
          <a:ea typeface="+mn-ea"/>
          <a:cs typeface="+mn-cs"/>
          <a:sym typeface="Arial"/>
        </a:defRPr>
      </a:lvl1pPr>
      <a:lvl2pPr algn="r">
        <a:defRPr sz="1400">
          <a:solidFill>
            <a:schemeClr val="tx1"/>
          </a:solidFill>
          <a:latin typeface="+mn-lt"/>
          <a:ea typeface="+mn-ea"/>
          <a:cs typeface="+mn-cs"/>
          <a:sym typeface="Arial"/>
        </a:defRPr>
      </a:lvl2pPr>
      <a:lvl3pPr algn="r">
        <a:defRPr sz="1400">
          <a:solidFill>
            <a:schemeClr val="tx1"/>
          </a:solidFill>
          <a:latin typeface="+mn-lt"/>
          <a:ea typeface="+mn-ea"/>
          <a:cs typeface="+mn-cs"/>
          <a:sym typeface="Arial"/>
        </a:defRPr>
      </a:lvl3pPr>
      <a:lvl4pPr algn="r">
        <a:defRPr sz="1400">
          <a:solidFill>
            <a:schemeClr val="tx1"/>
          </a:solidFill>
          <a:latin typeface="+mn-lt"/>
          <a:ea typeface="+mn-ea"/>
          <a:cs typeface="+mn-cs"/>
          <a:sym typeface="Arial"/>
        </a:defRPr>
      </a:lvl4pPr>
      <a:lvl5pPr algn="r">
        <a:defRPr sz="1400">
          <a:solidFill>
            <a:schemeClr val="tx1"/>
          </a:solidFill>
          <a:latin typeface="+mn-lt"/>
          <a:ea typeface="+mn-ea"/>
          <a:cs typeface="+mn-cs"/>
          <a:sym typeface="Arial"/>
        </a:defRPr>
      </a:lvl5pPr>
      <a:lvl6pPr algn="r">
        <a:defRPr sz="1400">
          <a:solidFill>
            <a:schemeClr val="tx1"/>
          </a:solidFill>
          <a:latin typeface="+mn-lt"/>
          <a:ea typeface="+mn-ea"/>
          <a:cs typeface="+mn-cs"/>
          <a:sym typeface="Arial"/>
        </a:defRPr>
      </a:lvl6pPr>
      <a:lvl7pPr algn="r">
        <a:defRPr sz="1400">
          <a:solidFill>
            <a:schemeClr val="tx1"/>
          </a:solidFill>
          <a:latin typeface="+mn-lt"/>
          <a:ea typeface="+mn-ea"/>
          <a:cs typeface="+mn-cs"/>
          <a:sym typeface="Arial"/>
        </a:defRPr>
      </a:lvl7pPr>
      <a:lvl8pPr algn="r">
        <a:defRPr sz="1400">
          <a:solidFill>
            <a:schemeClr val="tx1"/>
          </a:solidFill>
          <a:latin typeface="+mn-lt"/>
          <a:ea typeface="+mn-ea"/>
          <a:cs typeface="+mn-cs"/>
          <a:sym typeface="Arial"/>
        </a:defRPr>
      </a:lvl8pPr>
      <a:lvl9pPr algn="r">
        <a:defRPr sz="14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 name="image3.jpg"/>
          <p:cNvPicPr/>
          <p:nvPr/>
        </p:nvPicPr>
        <p:blipFill>
          <a:blip r:embed="rId3">
            <a:extLst/>
          </a:blip>
          <a:stretch>
            <a:fillRect/>
          </a:stretch>
        </p:blipFill>
        <p:spPr>
          <a:xfrm>
            <a:off x="4169228" y="0"/>
            <a:ext cx="4604658" cy="3429000"/>
          </a:xfrm>
          <a:prstGeom prst="rect">
            <a:avLst/>
          </a:prstGeom>
          <a:ln w="12700">
            <a:miter lim="400000"/>
          </a:ln>
        </p:spPr>
      </p:pic>
      <p:pic>
        <p:nvPicPr>
          <p:cNvPr id="9" name="image3.jpg"/>
          <p:cNvPicPr/>
          <p:nvPr/>
        </p:nvPicPr>
        <p:blipFill>
          <a:blip r:embed="rId3">
            <a:extLst/>
          </a:blip>
          <a:stretch>
            <a:fillRect/>
          </a:stretch>
        </p:blipFill>
        <p:spPr>
          <a:xfrm>
            <a:off x="0" y="0"/>
            <a:ext cx="9144000" cy="6858000"/>
          </a:xfrm>
          <a:prstGeom prst="rect">
            <a:avLst/>
          </a:prstGeom>
          <a:ln w="12700">
            <a:miter lim="400000"/>
          </a:ln>
        </p:spPr>
      </p:pic>
      <p:sp>
        <p:nvSpPr>
          <p:cNvPr id="10" name="Shape 10"/>
          <p:cNvSpPr>
            <a:spLocks noGrp="1"/>
          </p:cNvSpPr>
          <p:nvPr>
            <p:ph type="title" idx="4294967295"/>
          </p:nvPr>
        </p:nvSpPr>
        <p:spPr>
          <a:xfrm>
            <a:off x="2200178" y="3984595"/>
            <a:ext cx="5572221" cy="54451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Autofit/>
          </a:bodyPr>
          <a:lstStyle>
            <a:lvl1pPr algn="l" defTabSz="585215">
              <a:defRPr sz="1900">
                <a:solidFill>
                  <a:srgbClr val="FF2600"/>
                </a:solidFill>
                <a:latin typeface="Times New Roman Bold"/>
                <a:ea typeface="Times New Roman Bold"/>
                <a:cs typeface="Times New Roman Bold"/>
                <a:sym typeface="Times New Roman Bold"/>
              </a:defRPr>
            </a:lvl1pPr>
          </a:lstStyle>
          <a:p>
            <a:pPr lvl="0">
              <a:defRPr sz="1800">
                <a:solidFill>
                  <a:srgbClr val="000000"/>
                </a:solidFill>
              </a:defRPr>
            </a:pPr>
            <a:r>
              <a:rPr sz="3200">
                <a:solidFill>
                  <a:srgbClr val="00B050"/>
                </a:solidFill>
              </a:rPr>
              <a:t>CHRISTMAS 2016- COMMUNICATION PLAN</a:t>
            </a:r>
          </a:p>
        </p:txBody>
      </p:sp>
      <p:sp>
        <p:nvSpPr>
          <p:cNvPr id="11" name="Shape 11"/>
          <p:cNvSpPr/>
          <p:nvPr/>
        </p:nvSpPr>
        <p:spPr>
          <a:xfrm>
            <a:off x="3714009" y="4840038"/>
            <a:ext cx="5639112" cy="3847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r>
              <a:rPr>
                <a:solidFill>
                  <a:srgbClr val="FF0000"/>
                </a:solidFill>
                <a:latin typeface="Times New Roman"/>
                <a:ea typeface="Times New Roman"/>
                <a:cs typeface="Times New Roman"/>
                <a:sym typeface="Times New Roman"/>
              </a:rPr>
              <a:t>Nov 15</a:t>
            </a:r>
            <a:r>
              <a:rPr sz="2500">
                <a:solidFill>
                  <a:srgbClr val="FF0000"/>
                </a:solidFill>
                <a:latin typeface="Times New Roman"/>
                <a:ea typeface="Times New Roman"/>
                <a:cs typeface="Times New Roman"/>
                <a:sym typeface="Times New Roman"/>
              </a:rPr>
              <a:t> – Dec 31</a:t>
            </a:r>
          </a:p>
        </p:txBody>
      </p:sp>
      <p:pic>
        <p:nvPicPr>
          <p:cNvPr id="12" name="image4.png"/>
          <p:cNvPicPr/>
          <p:nvPr/>
        </p:nvPicPr>
        <p:blipFill>
          <a:blip r:embed="rId4">
            <a:extLst/>
          </a:blip>
          <a:stretch>
            <a:fillRect/>
          </a:stretch>
        </p:blipFill>
        <p:spPr>
          <a:xfrm>
            <a:off x="554941" y="915763"/>
            <a:ext cx="3725676" cy="2262865"/>
          </a:xfrm>
          <a:prstGeom prst="rect">
            <a:avLst/>
          </a:prstGeom>
          <a:ln w="12700">
            <a:miter lim="400000"/>
          </a:ln>
        </p:spPr>
      </p:pic>
      <p:pic>
        <p:nvPicPr>
          <p:cNvPr id="13" name="image5.png"/>
          <p:cNvPicPr/>
          <p:nvPr/>
        </p:nvPicPr>
        <p:blipFill>
          <a:blip r:embed="rId5">
            <a:extLst/>
          </a:blip>
          <a:stretch>
            <a:fillRect/>
          </a:stretch>
        </p:blipFill>
        <p:spPr>
          <a:xfrm>
            <a:off x="4269280" y="899632"/>
            <a:ext cx="3369304" cy="228404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7.jpg"/>
          <p:cNvPicPr/>
          <p:nvPr/>
        </p:nvPicPr>
        <p:blipFill>
          <a:blip r:embed="rId2">
            <a:extLst/>
          </a:blip>
          <a:stretch>
            <a:fillRect/>
          </a:stretch>
        </p:blipFill>
        <p:spPr>
          <a:xfrm>
            <a:off x="0" y="-58135"/>
            <a:ext cx="9144000" cy="6916135"/>
          </a:xfrm>
          <a:prstGeom prst="rect">
            <a:avLst/>
          </a:prstGeom>
          <a:ln w="12700">
            <a:miter lim="400000"/>
          </a:ln>
        </p:spPr>
      </p:pic>
      <p:sp>
        <p:nvSpPr>
          <p:cNvPr id="60" name="Shape 60"/>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lang="en-US" sz="4400" smtClean="0"/>
              <a:t>Hazelnut</a:t>
            </a:r>
            <a:r>
              <a:rPr sz="4400" smtClean="0"/>
              <a:t> </a:t>
            </a:r>
            <a:r>
              <a:rPr sz="4400" dirty="0"/>
              <a:t>Lover</a:t>
            </a:r>
          </a:p>
        </p:txBody>
      </p:sp>
      <p:sp>
        <p:nvSpPr>
          <p:cNvPr id="61" name="Shape 61"/>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sp>
        <p:nvSpPr>
          <p:cNvPr id="62" name="Shape 62"/>
          <p:cNvSpPr/>
          <p:nvPr/>
        </p:nvSpPr>
        <p:spPr>
          <a:xfrm>
            <a:off x="5867400" y="2843211"/>
            <a:ext cx="2808289" cy="21544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r>
              <a:rPr b="1" dirty="0">
                <a:latin typeface="Arial"/>
                <a:ea typeface="Arial"/>
                <a:cs typeface="Arial"/>
                <a:sym typeface="Arial"/>
              </a:rPr>
              <a:t>Almond Lover</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Giòn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giòn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vị</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bùi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của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hạt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vừa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kích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thích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vị</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giác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vừa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tốt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sức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khoẻ</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Bên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trong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là</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hỗn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hợp</a:t>
            </a:r>
            <a:r>
              <a:rPr dirty="0">
                <a:latin typeface="Times New Roman"/>
                <a:ea typeface="Times New Roman"/>
                <a:cs typeface="Times New Roman"/>
                <a:sym typeface="Times New Roman"/>
              </a:rPr>
              <a:t> </a:t>
            </a:r>
            <a:r>
              <a:rPr err="1">
                <a:latin typeface="Times New Roman"/>
                <a:ea typeface="Times New Roman"/>
                <a:cs typeface="Times New Roman"/>
                <a:sym typeface="Times New Roman"/>
              </a:rPr>
              <a:t>bánh</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Hazelnut &amp; kem</a:t>
            </a:r>
            <a:r>
              <a:rPr smtClean="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lvl="0"/>
            <a:endParaRPr dirty="0">
              <a:latin typeface="Times New Roman"/>
              <a:ea typeface="Times New Roman"/>
              <a:cs typeface="Times New Roman"/>
              <a:sym typeface="Times New Roman"/>
            </a:endParaRPr>
          </a:p>
          <a:p>
            <a:pPr lvl="0"/>
            <a:r>
              <a:rPr dirty="0">
                <a:latin typeface="Times New Roman"/>
                <a:ea typeface="Times New Roman"/>
                <a:cs typeface="Times New Roman"/>
                <a:sym typeface="Times New Roman"/>
              </a:rPr>
              <a:t>Price: </a:t>
            </a:r>
          </a:p>
        </p:txBody>
      </p:sp>
      <p:pic>
        <p:nvPicPr>
          <p:cNvPr id="63" name="10414460_770236363024843_5394519060852993911_n.jpg"/>
          <p:cNvPicPr/>
          <p:nvPr/>
        </p:nvPicPr>
        <p:blipFill>
          <a:blip r:embed="rId3">
            <a:extLst/>
          </a:blip>
          <a:stretch>
            <a:fillRect/>
          </a:stretch>
        </p:blipFill>
        <p:spPr>
          <a:xfrm>
            <a:off x="482600" y="1632480"/>
            <a:ext cx="4370090" cy="437009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7.jpg"/>
          <p:cNvPicPr/>
          <p:nvPr/>
        </p:nvPicPr>
        <p:blipFill>
          <a:blip r:embed="rId2">
            <a:extLst/>
          </a:blip>
          <a:stretch>
            <a:fillRect/>
          </a:stretch>
        </p:blipFill>
        <p:spPr>
          <a:xfrm>
            <a:off x="0" y="-58135"/>
            <a:ext cx="9144000" cy="6916135"/>
          </a:xfrm>
          <a:prstGeom prst="rect">
            <a:avLst/>
          </a:prstGeom>
          <a:ln w="12700">
            <a:miter lim="400000"/>
          </a:ln>
        </p:spPr>
      </p:pic>
      <p:sp>
        <p:nvSpPr>
          <p:cNvPr id="66" name="Shape 66"/>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dirty="0"/>
              <a:t>Merry Macha </a:t>
            </a:r>
            <a:r>
              <a:rPr sz="4400" dirty="0" err="1"/>
              <a:t>Macha</a:t>
            </a:r>
            <a:endParaRPr sz="4400" dirty="0"/>
          </a:p>
        </p:txBody>
      </p:sp>
      <p:sp>
        <p:nvSpPr>
          <p:cNvPr id="67" name="Shape 67"/>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68" name="image14.png"/>
          <p:cNvPicPr/>
          <p:nvPr/>
        </p:nvPicPr>
        <p:blipFill>
          <a:blip r:embed="rId3">
            <a:extLst/>
          </a:blip>
          <a:stretch>
            <a:fillRect/>
          </a:stretch>
        </p:blipFill>
        <p:spPr>
          <a:xfrm>
            <a:off x="398072" y="1654629"/>
            <a:ext cx="5070868" cy="4295322"/>
          </a:xfrm>
          <a:prstGeom prst="rect">
            <a:avLst/>
          </a:prstGeom>
          <a:ln w="12700">
            <a:miter lim="400000"/>
          </a:ln>
        </p:spPr>
      </p:pic>
      <p:sp>
        <p:nvSpPr>
          <p:cNvPr id="69" name="Shape 69"/>
          <p:cNvSpPr/>
          <p:nvPr/>
        </p:nvSpPr>
        <p:spPr>
          <a:xfrm>
            <a:off x="5867399" y="2843211"/>
            <a:ext cx="2808290" cy="196976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a:latin typeface="Times New Roman Bold"/>
                <a:ea typeface="Times New Roman Bold"/>
                <a:cs typeface="Times New Roman Bold"/>
                <a:sym typeface="Times New Roman Bold"/>
              </a:rPr>
              <a:t>Merry Macha </a:t>
            </a:r>
            <a:r>
              <a:rPr dirty="0" err="1">
                <a:latin typeface="Times New Roman Bold"/>
                <a:ea typeface="Times New Roman Bold"/>
                <a:cs typeface="Times New Roman Bold"/>
                <a:sym typeface="Times New Roman Bold"/>
              </a:rPr>
              <a:t>Macha</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Kết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hợp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giữa</a:t>
            </a:r>
            <a:r>
              <a:rPr dirty="0">
                <a:latin typeface="Times New Roman"/>
                <a:ea typeface="Times New Roman"/>
                <a:cs typeface="Times New Roman"/>
                <a:sym typeface="Times New Roman"/>
              </a:rPr>
              <a:t> Macha </a:t>
            </a:r>
            <a:r>
              <a:rPr dirty="0" err="1">
                <a:latin typeface="Times New Roman"/>
                <a:ea typeface="Times New Roman"/>
                <a:cs typeface="Times New Roman"/>
                <a:sym typeface="Times New Roman"/>
              </a:rPr>
              <a:t>Nhật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bản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và</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lớp</a:t>
            </a:r>
            <a:r>
              <a:rPr dirty="0">
                <a:latin typeface="Times New Roman"/>
                <a:ea typeface="Times New Roman"/>
                <a:cs typeface="Times New Roman"/>
                <a:sym typeface="Times New Roman"/>
              </a:rPr>
              <a:t> mousse </a:t>
            </a:r>
            <a:r>
              <a:rPr dirty="0" err="1">
                <a:latin typeface="Times New Roman"/>
                <a:ea typeface="Times New Roman"/>
                <a:cs typeface="Times New Roman"/>
                <a:sym typeface="Times New Roman"/>
              </a:rPr>
              <a:t>đậu</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đỏ</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tốt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sức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khỏe</a:t>
            </a:r>
            <a:r>
              <a:rPr dirty="0">
                <a:latin typeface="Times New Roman"/>
                <a:ea typeface="Times New Roman"/>
                <a:cs typeface="Times New Roman"/>
                <a:sym typeface="Times New Roman"/>
              </a:rPr>
              <a:t>.</a:t>
            </a:r>
          </a:p>
          <a:p>
            <a:pPr lvl="0"/>
            <a:endParaRPr dirty="0">
              <a:latin typeface="Times New Roman"/>
              <a:ea typeface="Times New Roman"/>
              <a:cs typeface="Times New Roman"/>
              <a:sym typeface="Times New Roman"/>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smtClean="0">
                <a:latin typeface="Times New Roman"/>
                <a:ea typeface="Times New Roman"/>
                <a:cs typeface="Times New Roman"/>
                <a:sym typeface="Times New Roman"/>
              </a:rPr>
              <a:t>390,000</a:t>
            </a:r>
            <a:endParaRPr dirty="0">
              <a:latin typeface="Times New Roman"/>
              <a:ea typeface="Times New Roman"/>
              <a:cs typeface="Times New Roman"/>
              <a:sym typeface="Times New Roman"/>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7.jpg"/>
          <p:cNvPicPr/>
          <p:nvPr/>
        </p:nvPicPr>
        <p:blipFill>
          <a:blip r:embed="rId2">
            <a:extLst/>
          </a:blip>
          <a:stretch>
            <a:fillRect/>
          </a:stretch>
        </p:blipFill>
        <p:spPr>
          <a:xfrm>
            <a:off x="0" y="-58135"/>
            <a:ext cx="9144000" cy="6916135"/>
          </a:xfrm>
          <a:prstGeom prst="rect">
            <a:avLst/>
          </a:prstGeom>
          <a:ln w="12700">
            <a:miter lim="400000"/>
          </a:ln>
        </p:spPr>
      </p:pic>
      <p:sp>
        <p:nvSpPr>
          <p:cNvPr id="72" name="Shape 72"/>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dirty="0"/>
              <a:t>Santa’s Graffiti</a:t>
            </a:r>
          </a:p>
        </p:txBody>
      </p:sp>
      <p:sp>
        <p:nvSpPr>
          <p:cNvPr id="73" name="Shape 73"/>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74" name="image15.png"/>
          <p:cNvPicPr/>
          <p:nvPr/>
        </p:nvPicPr>
        <p:blipFill>
          <a:blip r:embed="rId3">
            <a:extLst/>
          </a:blip>
          <a:stretch>
            <a:fillRect/>
          </a:stretch>
        </p:blipFill>
        <p:spPr>
          <a:xfrm>
            <a:off x="684212" y="1700211"/>
            <a:ext cx="4665663" cy="4114803"/>
          </a:xfrm>
          <a:prstGeom prst="rect">
            <a:avLst/>
          </a:prstGeom>
          <a:ln w="12700">
            <a:miter lim="400000"/>
          </a:ln>
        </p:spPr>
      </p:pic>
      <p:sp>
        <p:nvSpPr>
          <p:cNvPr id="75" name="Shape 75"/>
          <p:cNvSpPr/>
          <p:nvPr/>
        </p:nvSpPr>
        <p:spPr>
          <a:xfrm>
            <a:off x="5867399" y="2843211"/>
            <a:ext cx="2808290" cy="252376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a:latin typeface="Times New Roman Bold"/>
                <a:ea typeface="Times New Roman Bold"/>
                <a:cs typeface="Times New Roman Bold"/>
                <a:sym typeface="Times New Roman Bold"/>
              </a:rPr>
              <a:t>Santa’s Graffiti</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Chiếc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bánh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tuyệt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vời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với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bộ</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thần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thánh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chiffon </a:t>
            </a:r>
            <a:r>
              <a:rPr dirty="0" err="1">
                <a:latin typeface="Times New Roman"/>
                <a:ea typeface="Times New Roman"/>
                <a:cs typeface="Times New Roman"/>
                <a:sym typeface="Times New Roman"/>
              </a:rPr>
              <a:t>hoà</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quyện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cùng</a:t>
            </a:r>
            <a:r>
              <a:rPr dirty="0">
                <a:latin typeface="Times New Roman"/>
                <a:ea typeface="Times New Roman"/>
                <a:cs typeface="Times New Roman"/>
                <a:sym typeface="Times New Roman"/>
              </a:rPr>
              <a:t> mousse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đắng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và</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lớp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phủ</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ganache. </a:t>
            </a:r>
          </a:p>
          <a:p>
            <a:pPr lvl="0"/>
            <a:endParaRPr dirty="0">
              <a:latin typeface="Times New Roman"/>
              <a:ea typeface="Times New Roman"/>
              <a:cs typeface="Times New Roman"/>
              <a:sym typeface="Times New Roman"/>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420,000</a:t>
            </a:r>
            <a:endParaRPr dirty="0">
              <a:latin typeface="Times New Roman"/>
              <a:ea typeface="Times New Roman"/>
              <a:cs typeface="Times New Roman"/>
              <a:sym typeface="Times New Roman"/>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7.jpg"/>
          <p:cNvPicPr/>
          <p:nvPr/>
        </p:nvPicPr>
        <p:blipFill>
          <a:blip r:embed="rId2">
            <a:extLst/>
          </a:blip>
          <a:stretch>
            <a:fillRect/>
          </a:stretch>
        </p:blipFill>
        <p:spPr>
          <a:xfrm>
            <a:off x="0" y="-58135"/>
            <a:ext cx="9144000" cy="6916135"/>
          </a:xfrm>
          <a:prstGeom prst="rect">
            <a:avLst/>
          </a:prstGeom>
          <a:ln w="12700">
            <a:miter lim="400000"/>
          </a:ln>
        </p:spPr>
      </p:pic>
      <p:sp>
        <p:nvSpPr>
          <p:cNvPr id="78" name="Shape 78"/>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dirty="0" err="1"/>
              <a:t>Blackforest</a:t>
            </a:r>
            <a:endParaRPr sz="4400" dirty="0"/>
          </a:p>
        </p:txBody>
      </p:sp>
      <p:sp>
        <p:nvSpPr>
          <p:cNvPr id="79" name="Shape 79"/>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80" name="image16.png"/>
          <p:cNvPicPr/>
          <p:nvPr/>
        </p:nvPicPr>
        <p:blipFill>
          <a:blip r:embed="rId3">
            <a:extLst/>
          </a:blip>
          <a:stretch>
            <a:fillRect/>
          </a:stretch>
        </p:blipFill>
        <p:spPr>
          <a:xfrm>
            <a:off x="476250" y="1893475"/>
            <a:ext cx="5048250" cy="4114801"/>
          </a:xfrm>
          <a:prstGeom prst="rect">
            <a:avLst/>
          </a:prstGeom>
          <a:ln w="12700">
            <a:miter lim="400000"/>
          </a:ln>
        </p:spPr>
      </p:pic>
      <p:sp>
        <p:nvSpPr>
          <p:cNvPr id="81" name="Shape 81"/>
          <p:cNvSpPr/>
          <p:nvPr/>
        </p:nvSpPr>
        <p:spPr>
          <a:xfrm>
            <a:off x="5867399" y="2843211"/>
            <a:ext cx="2808290" cy="22467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lang="en-US" dirty="0" smtClean="0">
                <a:latin typeface="Times New Roman Bold"/>
                <a:ea typeface="Times New Roman Bold"/>
                <a:cs typeface="Times New Roman Bold"/>
                <a:sym typeface="Times New Roman Bold"/>
              </a:rPr>
              <a:t>Enchanted</a:t>
            </a:r>
            <a:r>
              <a:rPr dirty="0" smtClean="0">
                <a:latin typeface="Times New Roman Bold"/>
                <a:ea typeface="Times New Roman Bold"/>
                <a:cs typeface="Times New Roman Bold"/>
                <a:sym typeface="Times New Roman Bold"/>
              </a:rPr>
              <a:t> </a:t>
            </a:r>
            <a:r>
              <a:rPr lang="en-US" dirty="0" err="1" smtClean="0">
                <a:latin typeface="Times New Roman Bold"/>
                <a:ea typeface="Times New Roman Bold"/>
                <a:cs typeface="Times New Roman Bold"/>
                <a:sym typeface="Times New Roman Bold"/>
              </a:rPr>
              <a:t>Blackforest</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Chiếc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bánh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huyền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bí</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được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phủ</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đầy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bề</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mặt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những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quả</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dâu</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tây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ngọt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ngào</a:t>
            </a:r>
            <a:r>
              <a:rPr dirty="0">
                <a:latin typeface="Times New Roman"/>
                <a:ea typeface="Times New Roman"/>
                <a:cs typeface="Times New Roman"/>
                <a:sym typeface="Times New Roman"/>
              </a:rPr>
              <a:t>.</a:t>
            </a:r>
          </a:p>
          <a:p>
            <a:pPr lvl="0"/>
            <a:endParaRPr dirty="0">
              <a:latin typeface="Times New Roman"/>
              <a:ea typeface="Times New Roman"/>
              <a:cs typeface="Times New Roman"/>
              <a:sym typeface="Times New Roman"/>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smtClean="0">
                <a:latin typeface="Times New Roman"/>
                <a:ea typeface="Times New Roman"/>
                <a:cs typeface="Times New Roman"/>
                <a:sym typeface="Times New Roman"/>
              </a:rPr>
              <a:t>390,000</a:t>
            </a:r>
            <a:endParaRPr dirty="0">
              <a:latin typeface="Times New Roman"/>
              <a:ea typeface="Times New Roman"/>
              <a:cs typeface="Times New Roman"/>
              <a:sym typeface="Times New Roman"/>
            </a:endParaRPr>
          </a:p>
          <a:p>
            <a:pPr lvl="0"/>
            <a:endParaRPr dirty="0">
              <a:latin typeface="Times New Roman"/>
              <a:ea typeface="Times New Roman"/>
              <a:cs typeface="Times New Roman"/>
              <a:sym typeface="Times New Roman"/>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7.jpg"/>
          <p:cNvPicPr/>
          <p:nvPr/>
        </p:nvPicPr>
        <p:blipFill>
          <a:blip r:embed="rId2">
            <a:extLst/>
          </a:blip>
          <a:stretch>
            <a:fillRect/>
          </a:stretch>
        </p:blipFill>
        <p:spPr>
          <a:xfrm>
            <a:off x="0" y="-58135"/>
            <a:ext cx="9144000" cy="6916135"/>
          </a:xfrm>
          <a:prstGeom prst="rect">
            <a:avLst/>
          </a:prstGeom>
          <a:ln w="12700">
            <a:miter lim="400000"/>
          </a:ln>
        </p:spPr>
      </p:pic>
      <p:sp>
        <p:nvSpPr>
          <p:cNvPr id="84" name="Shape 8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Gift- Choux Eclair</a:t>
            </a:r>
          </a:p>
        </p:txBody>
      </p:sp>
      <p:sp>
        <p:nvSpPr>
          <p:cNvPr id="85" name="Shape 85"/>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86" name="IMG_8163.jpeg"/>
          <p:cNvPicPr/>
          <p:nvPr/>
        </p:nvPicPr>
        <p:blipFill>
          <a:blip r:embed="rId3">
            <a:extLst/>
          </a:blip>
          <a:stretch>
            <a:fillRect/>
          </a:stretch>
        </p:blipFill>
        <p:spPr>
          <a:xfrm>
            <a:off x="711200" y="1843658"/>
            <a:ext cx="4039047" cy="4039047"/>
          </a:xfrm>
          <a:prstGeom prst="rect">
            <a:avLst/>
          </a:prstGeom>
          <a:ln w="12700">
            <a:miter lim="400000"/>
          </a:ln>
        </p:spPr>
      </p:pic>
      <p:pic>
        <p:nvPicPr>
          <p:cNvPr id="87" name="IMG_8164.jpg"/>
          <p:cNvPicPr/>
          <p:nvPr/>
        </p:nvPicPr>
        <p:blipFill>
          <a:blip r:embed="rId4">
            <a:extLst/>
          </a:blip>
          <a:stretch>
            <a:fillRect/>
          </a:stretch>
        </p:blipFill>
        <p:spPr>
          <a:xfrm>
            <a:off x="5032092" y="1589630"/>
            <a:ext cx="2950267" cy="444317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7.jpg"/>
          <p:cNvPicPr/>
          <p:nvPr/>
        </p:nvPicPr>
        <p:blipFill>
          <a:blip r:embed="rId2">
            <a:extLst/>
          </a:blip>
          <a:stretch>
            <a:fillRect/>
          </a:stretch>
        </p:blipFill>
        <p:spPr>
          <a:xfrm>
            <a:off x="0" y="-58135"/>
            <a:ext cx="9144000" cy="6916135"/>
          </a:xfrm>
          <a:prstGeom prst="rect">
            <a:avLst/>
          </a:prstGeom>
          <a:ln w="12700">
            <a:miter lim="400000"/>
          </a:ln>
        </p:spPr>
      </p:pic>
      <p:sp>
        <p:nvSpPr>
          <p:cNvPr id="90" name="Shape 90"/>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Hộp Log cakes</a:t>
            </a:r>
          </a:p>
        </p:txBody>
      </p:sp>
      <p:sp>
        <p:nvSpPr>
          <p:cNvPr id="91" name="Shape 91"/>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sp>
        <p:nvSpPr>
          <p:cNvPr id="92" name="Shape 92"/>
          <p:cNvSpPr/>
          <p:nvPr/>
        </p:nvSpPr>
        <p:spPr>
          <a:xfrm>
            <a:off x="5867400" y="2843211"/>
            <a:ext cx="2808289" cy="19486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80473" lvl="0" indent="-180473">
              <a:buSzPct val="100000"/>
              <a:buChar char="-"/>
            </a:pPr>
            <a:r>
              <a:rPr>
                <a:latin typeface="Times New Roman Bold"/>
                <a:ea typeface="Times New Roman Bold"/>
                <a:cs typeface="Times New Roman Bold"/>
                <a:sym typeface="Times New Roman Bold"/>
              </a:rPr>
              <a:t>Mũi con tuần lộc màu đỏ: in UV định hình nổi trên hộp.</a:t>
            </a:r>
          </a:p>
          <a:p>
            <a:pPr marL="180473" lvl="0" indent="-180473">
              <a:buSzPct val="100000"/>
              <a:buChar char="-"/>
            </a:pPr>
            <a:r>
              <a:rPr>
                <a:latin typeface="Times New Roman Bold"/>
                <a:ea typeface="Times New Roman Bold"/>
                <a:cs typeface="Times New Roman Bold"/>
                <a:sym typeface="Times New Roman Bold"/>
              </a:rPr>
              <a:t>Sticker chiếc lá in decal dày dán lên hộp</a:t>
            </a:r>
            <a:endParaRPr>
              <a:latin typeface="Times New Roman"/>
              <a:ea typeface="Times New Roman"/>
              <a:cs typeface="Times New Roman"/>
              <a:sym typeface="Times New Roman"/>
            </a:endParaRPr>
          </a:p>
          <a:p>
            <a:pPr lvl="0"/>
            <a:endParaRPr>
              <a:latin typeface="Times New Roman"/>
              <a:ea typeface="Times New Roman"/>
              <a:cs typeface="Times New Roman"/>
              <a:sym typeface="Times New Roman"/>
            </a:endParaRPr>
          </a:p>
        </p:txBody>
      </p:sp>
      <p:pic>
        <p:nvPicPr>
          <p:cNvPr id="93" name="image17.jpeg"/>
          <p:cNvPicPr/>
          <p:nvPr/>
        </p:nvPicPr>
        <p:blipFill>
          <a:blip r:embed="rId3">
            <a:extLst/>
          </a:blip>
          <a:stretch>
            <a:fillRect/>
          </a:stretch>
        </p:blipFill>
        <p:spPr>
          <a:xfrm>
            <a:off x="450850" y="2220441"/>
            <a:ext cx="4386035" cy="328548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7.jpg"/>
          <p:cNvPicPr/>
          <p:nvPr/>
        </p:nvPicPr>
        <p:blipFill>
          <a:blip r:embed="rId2">
            <a:extLst/>
          </a:blip>
          <a:stretch>
            <a:fillRect/>
          </a:stretch>
        </p:blipFill>
        <p:spPr>
          <a:xfrm>
            <a:off x="0" y="-58135"/>
            <a:ext cx="9144000" cy="6916135"/>
          </a:xfrm>
          <a:prstGeom prst="rect">
            <a:avLst/>
          </a:prstGeom>
          <a:ln w="12700">
            <a:miter lim="400000"/>
          </a:ln>
        </p:spPr>
      </p:pic>
      <p:sp>
        <p:nvSpPr>
          <p:cNvPr id="96" name="Shape 96"/>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Hộp Whole Cakes</a:t>
            </a:r>
          </a:p>
        </p:txBody>
      </p:sp>
      <p:sp>
        <p:nvSpPr>
          <p:cNvPr id="97" name="Shape 97"/>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sp>
        <p:nvSpPr>
          <p:cNvPr id="98" name="Shape 98"/>
          <p:cNvSpPr/>
          <p:nvPr/>
        </p:nvSpPr>
        <p:spPr>
          <a:xfrm>
            <a:off x="5867400" y="2843211"/>
            <a:ext cx="2808289" cy="19486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80473" lvl="0" indent="-180473">
              <a:buSzPct val="100000"/>
              <a:buChar char="-"/>
            </a:pPr>
            <a:r>
              <a:rPr>
                <a:latin typeface="Times New Roman Bold"/>
                <a:ea typeface="Times New Roman Bold"/>
                <a:cs typeface="Times New Roman Bold"/>
                <a:sym typeface="Times New Roman Bold"/>
              </a:rPr>
              <a:t>Sử dụng hộp bánh kem SN0 đang có sẵn, khuôn mẫu giữ nguyên, cho in theo màu đỏ &amp; hoa tuyết. </a:t>
            </a:r>
          </a:p>
          <a:p>
            <a:pPr lvl="0"/>
            <a:endParaRPr>
              <a:latin typeface="Times New Roman"/>
              <a:ea typeface="Times New Roman"/>
              <a:cs typeface="Times New Roman"/>
              <a:sym typeface="Times New Roman"/>
            </a:endParaRPr>
          </a:p>
          <a:p>
            <a:pPr lvl="0"/>
            <a:endParaRPr>
              <a:latin typeface="Times New Roman"/>
              <a:ea typeface="Times New Roman"/>
              <a:cs typeface="Times New Roman"/>
              <a:sym typeface="Times New Roman"/>
            </a:endParaRPr>
          </a:p>
        </p:txBody>
      </p:sp>
      <p:pic>
        <p:nvPicPr>
          <p:cNvPr id="99" name="IMG_8195.jpeg"/>
          <p:cNvPicPr/>
          <p:nvPr/>
        </p:nvPicPr>
        <p:blipFill>
          <a:blip r:embed="rId3">
            <a:extLst/>
          </a:blip>
          <a:stretch>
            <a:fillRect/>
          </a:stretch>
        </p:blipFill>
        <p:spPr>
          <a:xfrm>
            <a:off x="469900" y="1810285"/>
            <a:ext cx="4460533" cy="401448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7.jpg"/>
          <p:cNvPicPr/>
          <p:nvPr/>
        </p:nvPicPr>
        <p:blipFill>
          <a:blip r:embed="rId2">
            <a:extLst/>
          </a:blip>
          <a:stretch>
            <a:fillRect/>
          </a:stretch>
        </p:blipFill>
        <p:spPr>
          <a:xfrm>
            <a:off x="0" y="-58135"/>
            <a:ext cx="9144000" cy="6916135"/>
          </a:xfrm>
          <a:prstGeom prst="rect">
            <a:avLst/>
          </a:prstGeom>
          <a:ln w="12700">
            <a:miter lim="400000"/>
          </a:ln>
        </p:spPr>
      </p:pic>
      <p:sp>
        <p:nvSpPr>
          <p:cNvPr id="102" name="Shape 102"/>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PROMOTIONS</a:t>
            </a:r>
          </a:p>
        </p:txBody>
      </p:sp>
      <p:sp>
        <p:nvSpPr>
          <p:cNvPr id="103" name="Shape 103"/>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92500" lnSpcReduction="10000"/>
          </a:bodyPr>
          <a:lstStyle/>
          <a:p>
            <a:pPr marL="535779" lvl="0" indent="-535779">
              <a:buClr>
                <a:srgbClr val="FF2600"/>
              </a:buClr>
              <a:buFont typeface="Times New Roman"/>
              <a:buChar char="•"/>
              <a:defRPr sz="1800"/>
            </a:pPr>
            <a:r>
              <a:rPr sz="3000" u="sng">
                <a:solidFill>
                  <a:srgbClr val="FF2600"/>
                </a:solidFill>
                <a:latin typeface="Times New Roman"/>
                <a:ea typeface="Times New Roman"/>
                <a:cs typeface="Times New Roman"/>
                <a:sym typeface="Times New Roman"/>
              </a:rPr>
              <a:t>Buns</a:t>
            </a:r>
            <a:r>
              <a:rPr sz="3000">
                <a:latin typeface="Times New Roman"/>
                <a:ea typeface="Times New Roman"/>
                <a:cs typeface="Times New Roman"/>
                <a:sym typeface="Times New Roman"/>
              </a:rPr>
              <a:t>: </a:t>
            </a:r>
            <a:r>
              <a:rPr lang="en-US" sz="3000" smtClean="0">
                <a:solidFill>
                  <a:srgbClr val="00B050"/>
                </a:solidFill>
                <a:latin typeface="Times New Roman"/>
                <a:ea typeface="Times New Roman"/>
                <a:cs typeface="Times New Roman"/>
                <a:sym typeface="Times New Roman"/>
              </a:rPr>
              <a:t>Blessing Combo = 1 bun + 1 Thai milk tea</a:t>
            </a:r>
          </a:p>
          <a:p>
            <a:pPr marL="0" lvl="0" indent="0">
              <a:buClr>
                <a:srgbClr val="FF2600"/>
              </a:buClr>
              <a:buNone/>
              <a:defRPr sz="1800"/>
            </a:pPr>
            <a:r>
              <a:rPr lang="en-US" sz="3000">
                <a:latin typeface="Times New Roman"/>
                <a:ea typeface="Times New Roman"/>
                <a:cs typeface="Times New Roman"/>
                <a:sym typeface="Times New Roman"/>
              </a:rPr>
              <a:t>(</a:t>
            </a:r>
            <a:r>
              <a:rPr sz="3000" smtClean="0">
                <a:latin typeface="Times New Roman"/>
                <a:ea typeface="Times New Roman"/>
                <a:cs typeface="Times New Roman"/>
                <a:sym typeface="Times New Roman"/>
              </a:rPr>
              <a:t>mua </a:t>
            </a:r>
            <a:r>
              <a:rPr sz="3000">
                <a:latin typeface="Times New Roman"/>
                <a:ea typeface="Times New Roman"/>
                <a:cs typeface="Times New Roman"/>
                <a:sym typeface="Times New Roman"/>
              </a:rPr>
              <a:t>bất kỳ bánh Buns Noel nào, được mua 1 ly trà sữa </a:t>
            </a:r>
            <a:r>
              <a:rPr lang="en-US" sz="3000" smtClean="0">
                <a:latin typeface="Times New Roman"/>
                <a:ea typeface="Times New Roman"/>
                <a:cs typeface="Times New Roman"/>
                <a:sym typeface="Times New Roman"/>
              </a:rPr>
              <a:t>Thái </a:t>
            </a:r>
            <a:r>
              <a:rPr sz="3000" smtClean="0">
                <a:latin typeface="Times New Roman"/>
                <a:ea typeface="Times New Roman"/>
                <a:cs typeface="Times New Roman"/>
                <a:sym typeface="Times New Roman"/>
              </a:rPr>
              <a:t>giá </a:t>
            </a:r>
            <a:r>
              <a:rPr sz="3000">
                <a:latin typeface="Times New Roman"/>
                <a:ea typeface="Times New Roman"/>
                <a:cs typeface="Times New Roman"/>
                <a:sym typeface="Times New Roman"/>
              </a:rPr>
              <a:t>chỉ </a:t>
            </a:r>
            <a:r>
              <a:rPr sz="3000" smtClean="0">
                <a:latin typeface="Times New Roman"/>
                <a:ea typeface="Times New Roman"/>
                <a:cs typeface="Times New Roman"/>
                <a:sym typeface="Times New Roman"/>
              </a:rPr>
              <a:t>10k</a:t>
            </a:r>
            <a:r>
              <a:rPr lang="en-US" sz="3000" smtClean="0">
                <a:latin typeface="Times New Roman"/>
                <a:ea typeface="Times New Roman"/>
                <a:cs typeface="Times New Roman"/>
                <a:sym typeface="Times New Roman"/>
              </a:rPr>
              <a:t>)</a:t>
            </a:r>
            <a:endParaRPr sz="3000">
              <a:latin typeface="Times New Roman"/>
              <a:ea typeface="Times New Roman"/>
              <a:cs typeface="Times New Roman"/>
              <a:sym typeface="Times New Roman"/>
            </a:endParaRPr>
          </a:p>
          <a:p>
            <a:pPr marL="535779" lvl="0" indent="-535779">
              <a:buClr>
                <a:srgbClr val="FF2600"/>
              </a:buClr>
              <a:buFont typeface="Times New Roman"/>
              <a:buChar char="•"/>
              <a:defRPr sz="1800"/>
            </a:pPr>
            <a:r>
              <a:rPr sz="3000" u="sng">
                <a:solidFill>
                  <a:srgbClr val="FF2600"/>
                </a:solidFill>
                <a:latin typeface="Times New Roman"/>
                <a:ea typeface="Times New Roman"/>
                <a:cs typeface="Times New Roman"/>
                <a:sym typeface="Times New Roman"/>
              </a:rPr>
              <a:t>Bánh kem (whole cakes &amp; log cakes)</a:t>
            </a:r>
            <a:r>
              <a:rPr sz="3000">
                <a:latin typeface="Times New Roman"/>
                <a:ea typeface="Times New Roman"/>
                <a:cs typeface="Times New Roman"/>
                <a:sym typeface="Times New Roman"/>
              </a:rPr>
              <a:t>: mua bánh kem trong tháng 12 được tặng 1 thiệp Noel.</a:t>
            </a:r>
          </a:p>
          <a:p>
            <a:pPr marL="535779" lvl="0" indent="-535779">
              <a:buClr>
                <a:srgbClr val="FF2600"/>
              </a:buClr>
              <a:buFont typeface="Times New Roman"/>
              <a:buChar char="•"/>
              <a:defRPr sz="1800"/>
            </a:pPr>
            <a:r>
              <a:rPr sz="3000" u="sng">
                <a:solidFill>
                  <a:srgbClr val="FF2600"/>
                </a:solidFill>
                <a:latin typeface="Times New Roman"/>
                <a:ea typeface="Times New Roman"/>
                <a:cs typeface="Times New Roman"/>
                <a:sym typeface="Times New Roman"/>
              </a:rPr>
              <a:t>Christmas Sliced cakes</a:t>
            </a:r>
            <a:r>
              <a:rPr sz="3000">
                <a:latin typeface="Times New Roman"/>
                <a:ea typeface="Times New Roman"/>
                <a:cs typeface="Times New Roman"/>
                <a:sym typeface="Times New Roman"/>
              </a:rPr>
              <a:t>: 2 slices giá 60,000đ</a:t>
            </a:r>
          </a:p>
          <a:p>
            <a:pPr marL="535779" lvl="0" indent="-535779">
              <a:buClr>
                <a:srgbClr val="FF2600"/>
              </a:buClr>
              <a:buFont typeface="Times New Roman"/>
              <a:buChar char="•"/>
              <a:defRPr sz="1800"/>
            </a:pPr>
            <a:r>
              <a:rPr sz="3000" u="sng">
                <a:solidFill>
                  <a:srgbClr val="FF2600"/>
                </a:solidFill>
                <a:latin typeface="Times New Roman"/>
                <a:ea typeface="Times New Roman"/>
                <a:cs typeface="Times New Roman"/>
                <a:sym typeface="Times New Roman"/>
              </a:rPr>
              <a:t>Log cakes</a:t>
            </a:r>
            <a:r>
              <a:rPr sz="3000">
                <a:latin typeface="Times New Roman"/>
                <a:ea typeface="Times New Roman"/>
                <a:cs typeface="Times New Roman"/>
                <a:sym typeface="Times New Roman"/>
              </a:rPr>
              <a:t>: Early birds (mua sớm): đặt bánh log cakes từ 15.11 – 20.12 được giảm 20% (áp dụng mua tại CH hoặc facebook).</a:t>
            </a:r>
          </a:p>
          <a:p>
            <a:pPr marL="535779" lvl="0" indent="-535779">
              <a:buClr>
                <a:srgbClr val="FF2600"/>
              </a:buClr>
              <a:buFont typeface="Times New Roman"/>
              <a:buChar char="•"/>
              <a:defRPr sz="1800"/>
            </a:pPr>
            <a:r>
              <a:rPr sz="3000">
                <a:solidFill>
                  <a:srgbClr val="FF2600"/>
                </a:solidFill>
                <a:latin typeface="Times New Roman"/>
                <a:ea typeface="Times New Roman"/>
                <a:cs typeface="Times New Roman"/>
                <a:sym typeface="Times New Roman"/>
              </a:rPr>
              <a:t>Lucky Draw</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image7.jpg"/>
          <p:cNvPicPr/>
          <p:nvPr/>
        </p:nvPicPr>
        <p:blipFill>
          <a:blip r:embed="rId2">
            <a:extLst/>
          </a:blip>
          <a:stretch>
            <a:fillRect/>
          </a:stretch>
        </p:blipFill>
        <p:spPr>
          <a:xfrm>
            <a:off x="0" y="-58135"/>
            <a:ext cx="9144000" cy="6916135"/>
          </a:xfrm>
          <a:prstGeom prst="rect">
            <a:avLst/>
          </a:prstGeom>
          <a:ln w="12700">
            <a:miter lim="400000"/>
          </a:ln>
        </p:spPr>
      </p:pic>
      <p:sp>
        <p:nvSpPr>
          <p:cNvPr id="106" name="Shape 106"/>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Lucky Draw</a:t>
            </a:r>
          </a:p>
        </p:txBody>
      </p:sp>
      <p:sp>
        <p:nvSpPr>
          <p:cNvPr id="107" name="Shape 107"/>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21467" lvl="0" indent="-321467">
              <a:buClr>
                <a:srgbClr val="FF2600"/>
              </a:buClr>
              <a:buFont typeface="Times New Roman"/>
              <a:buChar char="•"/>
              <a:defRPr sz="1800"/>
            </a:pPr>
            <a:r>
              <a:rPr sz="2500" u="sng" dirty="0" err="1">
                <a:latin typeface="Times New Roman"/>
                <a:ea typeface="Times New Roman"/>
                <a:cs typeface="Times New Roman"/>
                <a:sym typeface="Times New Roman"/>
              </a:rPr>
              <a:t>Chủ</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đề</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Mang</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Giáng</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Sinh</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về</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muôn</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nơi</a:t>
            </a:r>
            <a:r>
              <a:rPr sz="2500" u="sng" dirty="0">
                <a:latin typeface="Times New Roman"/>
                <a:ea typeface="Times New Roman"/>
                <a:cs typeface="Times New Roman"/>
                <a:sym typeface="Times New Roman"/>
              </a:rPr>
              <a:t>.</a:t>
            </a:r>
          </a:p>
          <a:p>
            <a:pPr marL="321467" lvl="0" indent="-321467">
              <a:buClr>
                <a:srgbClr val="FF2600"/>
              </a:buClr>
              <a:buFont typeface="Times New Roman"/>
              <a:buChar char="•"/>
              <a:defRPr sz="1800"/>
            </a:pPr>
            <a:r>
              <a:rPr sz="2500" u="sng" dirty="0" err="1">
                <a:latin typeface="Times New Roman"/>
                <a:ea typeface="Times New Roman"/>
                <a:cs typeface="Times New Roman"/>
                <a:sym typeface="Times New Roman"/>
              </a:rPr>
              <a:t>Mục</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đích</a:t>
            </a:r>
            <a:r>
              <a:rPr sz="2500" u="sng" dirty="0">
                <a:latin typeface="Times New Roman"/>
                <a:ea typeface="Times New Roman"/>
                <a:cs typeface="Times New Roman"/>
                <a:sym typeface="Times New Roman"/>
              </a:rPr>
              <a:t>: </a:t>
            </a:r>
            <a:r>
              <a:rPr sz="2500" u="sng" dirty="0" err="1" smtClean="0">
                <a:latin typeface="Times New Roman"/>
                <a:ea typeface="Times New Roman"/>
                <a:cs typeface="Times New Roman"/>
                <a:sym typeface="Times New Roman"/>
              </a:rPr>
              <a:t>Quảng</a:t>
            </a:r>
            <a:r>
              <a:rPr sz="2500" u="sng" dirty="0" smtClean="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bá</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tạo</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sự</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chú</a:t>
            </a:r>
            <a:r>
              <a:rPr sz="2500" u="sng" dirty="0">
                <a:latin typeface="Times New Roman"/>
                <a:ea typeface="Times New Roman"/>
                <a:cs typeface="Times New Roman"/>
                <a:sym typeface="Times New Roman"/>
              </a:rPr>
              <a:t> ý </a:t>
            </a:r>
            <a:r>
              <a:rPr sz="2500" u="sng" dirty="0" err="1">
                <a:latin typeface="Times New Roman"/>
                <a:ea typeface="Times New Roman"/>
                <a:cs typeface="Times New Roman"/>
                <a:sym typeface="Times New Roman"/>
              </a:rPr>
              <a:t>đến</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sản</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phẩm</a:t>
            </a:r>
            <a:r>
              <a:rPr sz="2500" u="sng" dirty="0">
                <a:latin typeface="Times New Roman"/>
                <a:ea typeface="Times New Roman"/>
                <a:cs typeface="Times New Roman"/>
                <a:sym typeface="Times New Roman"/>
              </a:rPr>
              <a:t> Noel &amp; </a:t>
            </a:r>
            <a:r>
              <a:rPr sz="2500" u="sng" dirty="0" err="1">
                <a:latin typeface="Times New Roman"/>
                <a:ea typeface="Times New Roman"/>
                <a:cs typeface="Times New Roman"/>
                <a:sym typeface="Times New Roman"/>
              </a:rPr>
              <a:t>thúc</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đẩy</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doanh</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thu</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mảng</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bánh</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kem</a:t>
            </a:r>
            <a:endParaRPr sz="2500" u="sng" dirty="0">
              <a:latin typeface="Times New Roman"/>
              <a:ea typeface="Times New Roman"/>
              <a:cs typeface="Times New Roman"/>
              <a:sym typeface="Times New Roman"/>
            </a:endParaRPr>
          </a:p>
          <a:p>
            <a:pPr marL="321467" lvl="0" indent="-321467">
              <a:buClr>
                <a:srgbClr val="FF2600"/>
              </a:buClr>
              <a:buFont typeface="Times New Roman"/>
              <a:buChar char="•"/>
              <a:defRPr sz="1800"/>
            </a:pPr>
            <a:r>
              <a:rPr sz="2500" u="sng" dirty="0" err="1">
                <a:latin typeface="Times New Roman"/>
                <a:ea typeface="Times New Roman"/>
                <a:cs typeface="Times New Roman"/>
                <a:sym typeface="Times New Roman"/>
              </a:rPr>
              <a:t>Cơ</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cấu</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từ</a:t>
            </a:r>
            <a:r>
              <a:rPr sz="2500" u="sng" dirty="0">
                <a:latin typeface="Times New Roman"/>
                <a:ea typeface="Times New Roman"/>
                <a:cs typeface="Times New Roman"/>
                <a:sym typeface="Times New Roman"/>
              </a:rPr>
              <a:t> </a:t>
            </a:r>
            <a:r>
              <a:rPr sz="2500" u="sng" dirty="0" smtClean="0">
                <a:latin typeface="Times New Roman"/>
                <a:ea typeface="Times New Roman"/>
                <a:cs typeface="Times New Roman"/>
                <a:sym typeface="Times New Roman"/>
              </a:rPr>
              <a:t>Nov</a:t>
            </a:r>
            <a:r>
              <a:rPr lang="en-US" sz="2500" u="sng" dirty="0" smtClean="0">
                <a:latin typeface="Times New Roman"/>
                <a:ea typeface="Times New Roman"/>
                <a:cs typeface="Times New Roman"/>
                <a:sym typeface="Times New Roman"/>
              </a:rPr>
              <a:t> 20</a:t>
            </a:r>
            <a:r>
              <a:rPr sz="2500" u="sng" dirty="0" smtClean="0">
                <a:latin typeface="Times New Roman"/>
                <a:ea typeface="Times New Roman"/>
                <a:cs typeface="Times New Roman"/>
                <a:sym typeface="Times New Roman"/>
              </a:rPr>
              <a:t> </a:t>
            </a:r>
            <a:r>
              <a:rPr sz="2500" u="sng" dirty="0">
                <a:latin typeface="Times New Roman"/>
                <a:ea typeface="Times New Roman"/>
                <a:cs typeface="Times New Roman"/>
                <a:sym typeface="Times New Roman"/>
              </a:rPr>
              <a:t>-Dec 23 </a:t>
            </a:r>
            <a:r>
              <a:rPr sz="2500" u="sng" dirty="0" err="1">
                <a:latin typeface="Times New Roman"/>
                <a:ea typeface="Times New Roman"/>
                <a:cs typeface="Times New Roman"/>
                <a:sym typeface="Times New Roman"/>
              </a:rPr>
              <a:t>khách</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mua</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bất</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kỳ</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sản</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phẩm</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bánh</a:t>
            </a:r>
            <a:r>
              <a:rPr sz="2500" u="sng" dirty="0">
                <a:latin typeface="Times New Roman"/>
                <a:ea typeface="Times New Roman"/>
                <a:cs typeface="Times New Roman"/>
                <a:sym typeface="Times New Roman"/>
              </a:rPr>
              <a:t> Noel </a:t>
            </a:r>
            <a:r>
              <a:rPr sz="2500" u="sng" dirty="0" err="1">
                <a:latin typeface="Times New Roman"/>
                <a:ea typeface="Times New Roman"/>
                <a:cs typeface="Times New Roman"/>
                <a:sym typeface="Times New Roman"/>
              </a:rPr>
              <a:t>được</a:t>
            </a:r>
            <a:r>
              <a:rPr sz="2500" u="sng" dirty="0">
                <a:latin typeface="Times New Roman"/>
                <a:ea typeface="Times New Roman"/>
                <a:cs typeface="Times New Roman"/>
                <a:sym typeface="Times New Roman"/>
              </a:rPr>
              <a:t> 1 </a:t>
            </a:r>
            <a:r>
              <a:rPr sz="2500" u="sng" dirty="0" err="1">
                <a:latin typeface="Times New Roman"/>
                <a:ea typeface="Times New Roman"/>
                <a:cs typeface="Times New Roman"/>
                <a:sym typeface="Times New Roman"/>
              </a:rPr>
              <a:t>cơ</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hội</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tham</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gia</a:t>
            </a:r>
            <a:r>
              <a:rPr sz="2500" u="sng" dirty="0">
                <a:latin typeface="Times New Roman"/>
                <a:ea typeface="Times New Roman"/>
                <a:cs typeface="Times New Roman"/>
                <a:sym typeface="Times New Roman"/>
              </a:rPr>
              <a:t> </a:t>
            </a:r>
            <a:r>
              <a:rPr lang="en-US" sz="2500" u="sng" dirty="0" err="1" smtClean="0">
                <a:latin typeface="Times New Roman"/>
                <a:ea typeface="Times New Roman"/>
                <a:cs typeface="Times New Roman"/>
                <a:sym typeface="Times New Roman"/>
              </a:rPr>
              <a:t>trúng</a:t>
            </a:r>
            <a:r>
              <a:rPr lang="en-US" sz="2500" u="sng" dirty="0" smtClean="0">
                <a:latin typeface="Times New Roman"/>
                <a:ea typeface="Times New Roman"/>
                <a:cs typeface="Times New Roman"/>
                <a:sym typeface="Times New Roman"/>
              </a:rPr>
              <a:t> </a:t>
            </a:r>
            <a:r>
              <a:rPr lang="en-US" sz="2500" u="sng" dirty="0" err="1" smtClean="0">
                <a:latin typeface="Times New Roman"/>
                <a:ea typeface="Times New Roman"/>
                <a:cs typeface="Times New Roman"/>
                <a:sym typeface="Times New Roman"/>
              </a:rPr>
              <a:t>thưởng</a:t>
            </a:r>
            <a:r>
              <a:rPr sz="2500" u="sng" dirty="0" smtClean="0">
                <a:latin typeface="Times New Roman"/>
                <a:ea typeface="Times New Roman"/>
                <a:cs typeface="Times New Roman"/>
                <a:sym typeface="Times New Roman"/>
              </a:rPr>
              <a:t>. </a:t>
            </a:r>
            <a:endParaRPr sz="2500" u="sng" dirty="0">
              <a:latin typeface="Times New Roman"/>
              <a:ea typeface="Times New Roman"/>
              <a:cs typeface="Times New Roman"/>
              <a:sym typeface="Times New Roman"/>
            </a:endParaRPr>
          </a:p>
          <a:p>
            <a:pPr marL="321467" lvl="0" indent="-321467">
              <a:buClr>
                <a:srgbClr val="FF2600"/>
              </a:buClr>
              <a:buFont typeface="Times New Roman"/>
              <a:buChar char="•"/>
              <a:defRPr sz="1800"/>
            </a:pPr>
            <a:r>
              <a:rPr sz="2500" u="sng" dirty="0" err="1">
                <a:solidFill>
                  <a:srgbClr val="00B050"/>
                </a:solidFill>
                <a:latin typeface="Times New Roman"/>
                <a:ea typeface="Times New Roman"/>
                <a:cs typeface="Times New Roman"/>
                <a:sym typeface="Times New Roman"/>
              </a:rPr>
              <a:t>Giải</a:t>
            </a:r>
            <a:r>
              <a:rPr sz="2500" u="sng" dirty="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thưởng</a:t>
            </a:r>
            <a:r>
              <a:rPr sz="2500" u="sng" dirty="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Tặng</a:t>
            </a:r>
            <a:r>
              <a:rPr sz="2500" u="sng" dirty="0">
                <a:solidFill>
                  <a:srgbClr val="00B050"/>
                </a:solidFill>
                <a:latin typeface="Times New Roman"/>
                <a:ea typeface="Times New Roman"/>
                <a:cs typeface="Times New Roman"/>
                <a:sym typeface="Times New Roman"/>
              </a:rPr>
              <a:t> </a:t>
            </a:r>
            <a:r>
              <a:rPr lang="en-US" sz="2500" u="sng" dirty="0" smtClean="0">
                <a:solidFill>
                  <a:srgbClr val="00B050"/>
                </a:solidFill>
                <a:latin typeface="Times New Roman"/>
                <a:ea typeface="Times New Roman"/>
                <a:cs typeface="Times New Roman"/>
                <a:sym typeface="Times New Roman"/>
              </a:rPr>
              <a:t>85</a:t>
            </a:r>
            <a:r>
              <a:rPr sz="2500" u="sng" dirty="0" smtClean="0">
                <a:solidFill>
                  <a:srgbClr val="00B050"/>
                </a:solidFill>
                <a:latin typeface="Times New Roman"/>
                <a:ea typeface="Times New Roman"/>
                <a:cs typeface="Times New Roman"/>
                <a:sym typeface="Times New Roman"/>
              </a:rPr>
              <a:t> </a:t>
            </a:r>
            <a:r>
              <a:rPr sz="2500" u="sng" dirty="0">
                <a:solidFill>
                  <a:srgbClr val="00B050"/>
                </a:solidFill>
                <a:latin typeface="Times New Roman"/>
                <a:ea typeface="Times New Roman"/>
                <a:cs typeface="Times New Roman"/>
                <a:sym typeface="Times New Roman"/>
              </a:rPr>
              <a:t>ổ </a:t>
            </a:r>
            <a:r>
              <a:rPr sz="2500" u="sng" dirty="0" err="1">
                <a:solidFill>
                  <a:srgbClr val="00B050"/>
                </a:solidFill>
                <a:latin typeface="Times New Roman"/>
                <a:ea typeface="Times New Roman"/>
                <a:cs typeface="Times New Roman"/>
                <a:sym typeface="Times New Roman"/>
              </a:rPr>
              <a:t>bánh</a:t>
            </a:r>
            <a:r>
              <a:rPr sz="2500" u="sng" dirty="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khúc</a:t>
            </a:r>
            <a:r>
              <a:rPr sz="2500" u="sng" dirty="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cây</a:t>
            </a:r>
            <a:r>
              <a:rPr sz="2500" u="sng" dirty="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cho</a:t>
            </a:r>
            <a:r>
              <a:rPr sz="2500" u="sng" dirty="0">
                <a:solidFill>
                  <a:srgbClr val="00B050"/>
                </a:solidFill>
                <a:latin typeface="Times New Roman"/>
                <a:ea typeface="Times New Roman"/>
                <a:cs typeface="Times New Roman"/>
                <a:sym typeface="Times New Roman"/>
              </a:rPr>
              <a:t> </a:t>
            </a:r>
            <a:r>
              <a:rPr lang="en-US" sz="2500" u="sng" dirty="0" smtClean="0">
                <a:solidFill>
                  <a:srgbClr val="00B050"/>
                </a:solidFill>
                <a:latin typeface="Times New Roman"/>
                <a:ea typeface="Times New Roman"/>
                <a:cs typeface="Times New Roman"/>
                <a:sym typeface="Times New Roman"/>
              </a:rPr>
              <a:t>85</a:t>
            </a:r>
            <a:r>
              <a:rPr sz="2500" u="sng" dirty="0" smtClean="0">
                <a:solidFill>
                  <a:srgbClr val="00B050"/>
                </a:solidFill>
                <a:latin typeface="Times New Roman"/>
                <a:ea typeface="Times New Roman"/>
                <a:cs typeface="Times New Roman"/>
                <a:sym typeface="Times New Roman"/>
              </a:rPr>
              <a:t> </a:t>
            </a:r>
            <a:r>
              <a:rPr sz="2500" u="sng" dirty="0" err="1">
                <a:solidFill>
                  <a:srgbClr val="00B050"/>
                </a:solidFill>
                <a:latin typeface="Times New Roman"/>
                <a:ea typeface="Times New Roman"/>
                <a:cs typeface="Times New Roman"/>
                <a:sym typeface="Times New Roman"/>
              </a:rPr>
              <a:t>vị</a:t>
            </a:r>
            <a:r>
              <a:rPr sz="2500" u="sng" dirty="0">
                <a:solidFill>
                  <a:srgbClr val="00B050"/>
                </a:solidFill>
                <a:latin typeface="Times New Roman"/>
                <a:ea typeface="Times New Roman"/>
                <a:cs typeface="Times New Roman"/>
                <a:sym typeface="Times New Roman"/>
              </a:rPr>
              <a:t> </a:t>
            </a:r>
            <a:r>
              <a:rPr sz="2500" u="sng" dirty="0" err="1" smtClean="0">
                <a:solidFill>
                  <a:srgbClr val="00B050"/>
                </a:solidFill>
                <a:latin typeface="Times New Roman"/>
                <a:ea typeface="Times New Roman"/>
                <a:cs typeface="Times New Roman"/>
                <a:sym typeface="Times New Roman"/>
              </a:rPr>
              <a:t>khách</a:t>
            </a:r>
            <a:r>
              <a:rPr lang="en-US" sz="2500" u="sng" dirty="0" smtClean="0">
                <a:solidFill>
                  <a:srgbClr val="00B050"/>
                </a:solidFill>
                <a:latin typeface="Times New Roman"/>
                <a:ea typeface="Times New Roman"/>
                <a:cs typeface="Times New Roman"/>
                <a:sym typeface="Times New Roman"/>
              </a:rPr>
              <a:t> (1 CH </a:t>
            </a:r>
            <a:r>
              <a:rPr lang="en-US" sz="2500" u="sng" dirty="0" err="1" smtClean="0">
                <a:solidFill>
                  <a:srgbClr val="00B050"/>
                </a:solidFill>
                <a:latin typeface="Times New Roman"/>
                <a:ea typeface="Times New Roman"/>
                <a:cs typeface="Times New Roman"/>
                <a:sym typeface="Times New Roman"/>
              </a:rPr>
              <a:t>tặng</a:t>
            </a:r>
            <a:r>
              <a:rPr lang="en-US" sz="2500" u="sng" dirty="0" smtClean="0">
                <a:solidFill>
                  <a:srgbClr val="00B050"/>
                </a:solidFill>
                <a:latin typeface="Times New Roman"/>
                <a:ea typeface="Times New Roman"/>
                <a:cs typeface="Times New Roman"/>
                <a:sym typeface="Times New Roman"/>
              </a:rPr>
              <a:t> 5 ổ </a:t>
            </a:r>
            <a:r>
              <a:rPr lang="en-US" sz="2500" u="sng" dirty="0" err="1" smtClean="0">
                <a:solidFill>
                  <a:srgbClr val="00B050"/>
                </a:solidFill>
                <a:latin typeface="Times New Roman"/>
                <a:ea typeface="Times New Roman"/>
                <a:cs typeface="Times New Roman"/>
                <a:sym typeface="Times New Roman"/>
              </a:rPr>
              <a:t>bánh</a:t>
            </a:r>
            <a:r>
              <a:rPr lang="en-US" sz="2500" u="sng" dirty="0" smtClean="0">
                <a:solidFill>
                  <a:srgbClr val="00B050"/>
                </a:solidFill>
                <a:latin typeface="Times New Roman"/>
                <a:ea typeface="Times New Roman"/>
                <a:cs typeface="Times New Roman"/>
                <a:sym typeface="Times New Roman"/>
              </a:rPr>
              <a:t> </a:t>
            </a:r>
            <a:r>
              <a:rPr lang="en-US" sz="2500" u="sng" dirty="0" err="1" smtClean="0">
                <a:solidFill>
                  <a:srgbClr val="00B050"/>
                </a:solidFill>
                <a:latin typeface="Times New Roman"/>
                <a:ea typeface="Times New Roman"/>
                <a:cs typeface="Times New Roman"/>
                <a:sym typeface="Times New Roman"/>
              </a:rPr>
              <a:t>kem</a:t>
            </a:r>
            <a:r>
              <a:rPr lang="en-US" sz="2500" u="sng" dirty="0" smtClean="0">
                <a:solidFill>
                  <a:srgbClr val="00B050"/>
                </a:solidFill>
                <a:latin typeface="Times New Roman"/>
                <a:ea typeface="Times New Roman"/>
                <a:cs typeface="Times New Roman"/>
                <a:sym typeface="Times New Roman"/>
              </a:rPr>
              <a:t> </a:t>
            </a:r>
            <a:r>
              <a:rPr lang="en-US" sz="2500" u="sng" dirty="0" err="1" smtClean="0">
                <a:solidFill>
                  <a:srgbClr val="00B050"/>
                </a:solidFill>
                <a:latin typeface="Times New Roman"/>
                <a:ea typeface="Times New Roman"/>
                <a:cs typeface="Times New Roman"/>
                <a:sym typeface="Times New Roman"/>
              </a:rPr>
              <a:t>cho</a:t>
            </a:r>
            <a:r>
              <a:rPr lang="en-US" sz="2500" u="sng" dirty="0" smtClean="0">
                <a:solidFill>
                  <a:srgbClr val="00B050"/>
                </a:solidFill>
                <a:latin typeface="Times New Roman"/>
                <a:ea typeface="Times New Roman"/>
                <a:cs typeface="Times New Roman"/>
                <a:sym typeface="Times New Roman"/>
              </a:rPr>
              <a:t> 5 </a:t>
            </a:r>
            <a:r>
              <a:rPr lang="en-US" sz="2500" u="sng" dirty="0" err="1" smtClean="0">
                <a:solidFill>
                  <a:srgbClr val="00B050"/>
                </a:solidFill>
                <a:latin typeface="Times New Roman"/>
                <a:ea typeface="Times New Roman"/>
                <a:cs typeface="Times New Roman"/>
                <a:sym typeface="Times New Roman"/>
              </a:rPr>
              <a:t>khách</a:t>
            </a:r>
            <a:r>
              <a:rPr lang="en-US" sz="2500" u="sng" dirty="0" smtClean="0">
                <a:solidFill>
                  <a:srgbClr val="00B050"/>
                </a:solidFill>
                <a:latin typeface="Times New Roman"/>
                <a:ea typeface="Times New Roman"/>
                <a:cs typeface="Times New Roman"/>
                <a:sym typeface="Times New Roman"/>
              </a:rPr>
              <a:t> </a:t>
            </a:r>
            <a:r>
              <a:rPr lang="en-US" sz="2500" u="sng" dirty="0" err="1" smtClean="0">
                <a:solidFill>
                  <a:srgbClr val="00B050"/>
                </a:solidFill>
                <a:latin typeface="Times New Roman"/>
                <a:ea typeface="Times New Roman"/>
                <a:cs typeface="Times New Roman"/>
                <a:sym typeface="Times New Roman"/>
              </a:rPr>
              <a:t>tại</a:t>
            </a:r>
            <a:r>
              <a:rPr lang="en-US" sz="2500" u="sng" dirty="0" smtClean="0">
                <a:solidFill>
                  <a:srgbClr val="00B050"/>
                </a:solidFill>
                <a:latin typeface="Times New Roman"/>
                <a:ea typeface="Times New Roman"/>
                <a:cs typeface="Times New Roman"/>
                <a:sym typeface="Times New Roman"/>
              </a:rPr>
              <a:t> CH </a:t>
            </a:r>
            <a:r>
              <a:rPr lang="en-US" sz="2500" u="sng" dirty="0" err="1" smtClean="0">
                <a:solidFill>
                  <a:srgbClr val="00B050"/>
                </a:solidFill>
                <a:latin typeface="Times New Roman"/>
                <a:ea typeface="Times New Roman"/>
                <a:cs typeface="Times New Roman"/>
                <a:sym typeface="Times New Roman"/>
              </a:rPr>
              <a:t>mình</a:t>
            </a:r>
            <a:r>
              <a:rPr lang="en-US" sz="2500" u="sng" dirty="0" smtClean="0">
                <a:solidFill>
                  <a:srgbClr val="00B050"/>
                </a:solidFill>
                <a:latin typeface="Times New Roman"/>
                <a:ea typeface="Times New Roman"/>
                <a:cs typeface="Times New Roman"/>
                <a:sym typeface="Times New Roman"/>
              </a:rPr>
              <a:t>)</a:t>
            </a:r>
            <a:endParaRPr sz="2500" u="sng" dirty="0">
              <a:solidFill>
                <a:srgbClr val="00B050"/>
              </a:solidFill>
              <a:latin typeface="Times New Roman"/>
              <a:ea typeface="Times New Roman"/>
              <a:cs typeface="Times New Roman"/>
              <a:sym typeface="Times New Roman"/>
            </a:endParaRPr>
          </a:p>
          <a:p>
            <a:pPr marL="321467" lvl="0" indent="-321467">
              <a:buClr>
                <a:srgbClr val="FF2600"/>
              </a:buClr>
              <a:buFont typeface="Times New Roman"/>
              <a:buChar char="•"/>
              <a:defRPr sz="1800"/>
            </a:pPr>
            <a:r>
              <a:rPr sz="2500" u="sng" dirty="0" err="1">
                <a:latin typeface="Times New Roman"/>
                <a:ea typeface="Times New Roman"/>
                <a:cs typeface="Times New Roman"/>
                <a:sym typeface="Times New Roman"/>
              </a:rPr>
              <a:t>Rút</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thăm</a:t>
            </a:r>
            <a:r>
              <a:rPr sz="2500" u="sng" dirty="0">
                <a:latin typeface="Times New Roman"/>
                <a:ea typeface="Times New Roman"/>
                <a:cs typeface="Times New Roman"/>
                <a:sym typeface="Times New Roman"/>
              </a:rPr>
              <a:t>: 23.12</a:t>
            </a:r>
          </a:p>
          <a:p>
            <a:pPr marL="321467" lvl="0" indent="-321467">
              <a:buClr>
                <a:srgbClr val="FF2600"/>
              </a:buClr>
              <a:buFont typeface="Times New Roman"/>
              <a:buChar char="•"/>
              <a:defRPr sz="1800"/>
            </a:pPr>
            <a:r>
              <a:rPr sz="2500" u="sng" dirty="0" err="1">
                <a:latin typeface="Times New Roman"/>
                <a:ea typeface="Times New Roman"/>
                <a:cs typeface="Times New Roman"/>
                <a:sym typeface="Times New Roman"/>
              </a:rPr>
              <a:t>Trao</a:t>
            </a:r>
            <a:r>
              <a:rPr sz="2500" u="sng" dirty="0">
                <a:latin typeface="Times New Roman"/>
                <a:ea typeface="Times New Roman"/>
                <a:cs typeface="Times New Roman"/>
                <a:sym typeface="Times New Roman"/>
              </a:rPr>
              <a:t> </a:t>
            </a:r>
            <a:r>
              <a:rPr sz="2500" u="sng" dirty="0" err="1">
                <a:latin typeface="Times New Roman"/>
                <a:ea typeface="Times New Roman"/>
                <a:cs typeface="Times New Roman"/>
                <a:sym typeface="Times New Roman"/>
              </a:rPr>
              <a:t>giảiL</a:t>
            </a:r>
            <a:r>
              <a:rPr sz="2500" u="sng" dirty="0">
                <a:latin typeface="Times New Roman"/>
                <a:ea typeface="Times New Roman"/>
                <a:cs typeface="Times New Roman"/>
                <a:sym typeface="Times New Roman"/>
              </a:rPr>
              <a:t> 24.12 (</a:t>
            </a:r>
            <a:r>
              <a:rPr sz="2500" u="sng" dirty="0" err="1">
                <a:latin typeface="Times New Roman"/>
                <a:ea typeface="Times New Roman"/>
                <a:cs typeface="Times New Roman"/>
                <a:sym typeface="Times New Roman"/>
              </a:rPr>
              <a:t>tại</a:t>
            </a:r>
            <a:r>
              <a:rPr sz="2500" u="sng" dirty="0">
                <a:latin typeface="Times New Roman"/>
                <a:ea typeface="Times New Roman"/>
                <a:cs typeface="Times New Roman"/>
                <a:sym typeface="Times New Roman"/>
              </a:rPr>
              <a:t> CH)</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image7.jpg"/>
          <p:cNvPicPr/>
          <p:nvPr/>
        </p:nvPicPr>
        <p:blipFill>
          <a:blip r:embed="rId2">
            <a:extLst/>
          </a:blip>
          <a:stretch>
            <a:fillRect/>
          </a:stretch>
        </p:blipFill>
        <p:spPr>
          <a:xfrm>
            <a:off x="0" y="-58135"/>
            <a:ext cx="9144000" cy="6916135"/>
          </a:xfrm>
          <a:prstGeom prst="rect">
            <a:avLst/>
          </a:prstGeom>
          <a:ln w="12700">
            <a:miter lim="400000"/>
          </a:ln>
        </p:spPr>
      </p:pic>
      <p:sp>
        <p:nvSpPr>
          <p:cNvPr id="110" name="Shape 110"/>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POSM &amp; Collaterals</a:t>
            </a:r>
          </a:p>
        </p:txBody>
      </p:sp>
      <p:sp>
        <p:nvSpPr>
          <p:cNvPr id="111" name="Shape 111"/>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Poster outside: hình ảnh sản phẩm và giá</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Trang trí island bar: mô hình những ngôi nhà trong thành phố có đèn.</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Bảng tên: buns &amp; whole cakes</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Poster A3: nội dung CT khuyến mãi đặt tại khu vực cashier</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Dán kiếng: Blessing in the City…</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Window display/ Góc trang trí: ví dụ CH ViVo…</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Treo trần: hoa tuyết bằng giấy</a:t>
            </a:r>
          </a:p>
          <a:p>
            <a:pPr marL="487559" lvl="0" indent="-487559" defTabSz="832104">
              <a:spcBef>
                <a:spcPts val="600"/>
              </a:spcBef>
              <a:buClr>
                <a:srgbClr val="FF2600"/>
              </a:buClr>
              <a:buFont typeface="Times New Roman"/>
              <a:buChar char="•"/>
              <a:defRPr sz="1800"/>
            </a:pPr>
            <a:r>
              <a:rPr sz="2730">
                <a:latin typeface="Times New Roman"/>
                <a:ea typeface="Times New Roman"/>
                <a:cs typeface="Times New Roman"/>
                <a:sym typeface="Times New Roman"/>
              </a:rPr>
              <a:t>Thiệp Giáng Sinh</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6.jpg"/>
          <p:cNvPicPr/>
          <p:nvPr/>
        </p:nvPicPr>
        <p:blipFill>
          <a:blip r:embed="rId2">
            <a:extLst/>
          </a:blip>
          <a:stretch>
            <a:fillRect/>
          </a:stretch>
        </p:blipFill>
        <p:spPr>
          <a:xfrm>
            <a:off x="0" y="0"/>
            <a:ext cx="9144000" cy="6858000"/>
          </a:xfrm>
          <a:prstGeom prst="rect">
            <a:avLst/>
          </a:prstGeom>
          <a:ln w="12700">
            <a:miter lim="400000"/>
          </a:ln>
        </p:spPr>
      </p:pic>
      <p:sp>
        <p:nvSpPr>
          <p:cNvPr id="16" name="Shape 16"/>
          <p:cNvSpPr>
            <a:spLocks noGrp="1"/>
          </p:cNvSpPr>
          <p:nvPr>
            <p:ph type="title" idx="4294967295"/>
          </p:nvPr>
        </p:nvSpPr>
        <p:spPr>
          <a:xfrm>
            <a:off x="395287" y="188912"/>
            <a:ext cx="8229601" cy="981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AGENDA</a:t>
            </a:r>
          </a:p>
        </p:txBody>
      </p:sp>
      <p:sp>
        <p:nvSpPr>
          <p:cNvPr id="17" name="Shape 17"/>
          <p:cNvSpPr>
            <a:spLocks noGrp="1"/>
          </p:cNvSpPr>
          <p:nvPr>
            <p:ph type="body" idx="4294967295"/>
          </p:nvPr>
        </p:nvSpPr>
        <p:spPr>
          <a:xfrm>
            <a:off x="457200" y="1855786"/>
            <a:ext cx="8229600" cy="45259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75045" lvl="0" indent="-375045">
              <a:spcBef>
                <a:spcPts val="800"/>
              </a:spcBef>
              <a:buFont typeface="Times New Roman"/>
              <a:buChar char="•"/>
              <a:defRPr sz="1800"/>
            </a:pPr>
            <a:r>
              <a:rPr sz="3000">
                <a:latin typeface="Times New Roman"/>
                <a:ea typeface="Times New Roman"/>
                <a:cs typeface="Times New Roman"/>
                <a:sym typeface="Times New Roman"/>
              </a:rPr>
              <a:t>Chủ đề/ Creative theme</a:t>
            </a:r>
          </a:p>
          <a:p>
            <a:pPr marL="375045" lvl="0" indent="-375045">
              <a:spcBef>
                <a:spcPts val="800"/>
              </a:spcBef>
              <a:buFont typeface="Times New Roman"/>
              <a:buChar char="•"/>
              <a:defRPr sz="1800"/>
            </a:pPr>
            <a:r>
              <a:rPr sz="3000">
                <a:latin typeface="Times New Roman"/>
                <a:ea typeface="Times New Roman"/>
                <a:cs typeface="Times New Roman"/>
                <a:sym typeface="Times New Roman"/>
              </a:rPr>
              <a:t>Sản phẩm &amp; Bao bì/ Products &amp; Packagings</a:t>
            </a:r>
          </a:p>
          <a:p>
            <a:pPr marL="375045" lvl="0" indent="-375045">
              <a:spcBef>
                <a:spcPts val="800"/>
              </a:spcBef>
              <a:buFont typeface="Times New Roman"/>
              <a:buChar char="•"/>
              <a:defRPr sz="1800"/>
            </a:pPr>
            <a:r>
              <a:rPr sz="3000">
                <a:latin typeface="Times New Roman"/>
                <a:ea typeface="Times New Roman"/>
                <a:cs typeface="Times New Roman"/>
                <a:sym typeface="Times New Roman"/>
              </a:rPr>
              <a:t>Tiếp thị khuyến mãi/ Promotions</a:t>
            </a:r>
            <a:endParaRPr sz="3000"/>
          </a:p>
          <a:p>
            <a:pPr marL="375045" lvl="0" indent="-375045">
              <a:spcBef>
                <a:spcPts val="800"/>
              </a:spcBef>
              <a:buFont typeface="Times New Roman"/>
              <a:buChar char="•"/>
              <a:defRPr sz="1800"/>
            </a:pPr>
            <a:r>
              <a:rPr sz="3000">
                <a:latin typeface="Times New Roman"/>
                <a:ea typeface="Times New Roman"/>
                <a:cs typeface="Times New Roman"/>
                <a:sym typeface="Times New Roman"/>
              </a:rPr>
              <a:t>Chương trình hợp tác/ Partnerships</a:t>
            </a:r>
            <a:endParaRPr sz="3000"/>
          </a:p>
          <a:p>
            <a:pPr marL="375045" lvl="0" indent="-375045">
              <a:spcBef>
                <a:spcPts val="800"/>
              </a:spcBef>
              <a:buFont typeface="Times New Roman"/>
              <a:buChar char="•"/>
              <a:defRPr sz="1800"/>
            </a:pPr>
            <a:r>
              <a:rPr sz="3000">
                <a:latin typeface="Times New Roman"/>
                <a:ea typeface="Times New Roman"/>
                <a:cs typeface="Times New Roman"/>
                <a:sym typeface="Times New Roman"/>
              </a:rPr>
              <a:t>Hình ảnh/ POSM &amp; Collaterals</a:t>
            </a:r>
            <a:endParaRPr sz="3000"/>
          </a:p>
          <a:p>
            <a:pPr marL="375045" lvl="0" indent="-375045">
              <a:spcBef>
                <a:spcPts val="800"/>
              </a:spcBef>
              <a:buFont typeface="Times New Roman"/>
              <a:buChar char="•"/>
              <a:defRPr sz="1800"/>
            </a:pPr>
            <a:r>
              <a:rPr sz="3000">
                <a:latin typeface="Times New Roman"/>
                <a:ea typeface="Times New Roman"/>
                <a:cs typeface="Times New Roman"/>
                <a:sym typeface="Times New Roman"/>
              </a:rPr>
              <a:t>Truyền Thông/ PR &amp; Media</a:t>
            </a:r>
            <a:endParaRPr sz="3000"/>
          </a:p>
          <a:p>
            <a:pPr marL="375045" lvl="0" indent="-375045">
              <a:spcBef>
                <a:spcPts val="800"/>
              </a:spcBef>
              <a:buFont typeface="Times New Roman"/>
              <a:buChar char="•"/>
              <a:defRPr sz="1800"/>
            </a:pPr>
            <a:r>
              <a:rPr sz="3000">
                <a:latin typeface="Times New Roman"/>
                <a:ea typeface="Times New Roman"/>
                <a:cs typeface="Times New Roman"/>
                <a:sym typeface="Times New Roman"/>
              </a:rPr>
              <a:t>Timeline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19.jpg"/>
          <p:cNvPicPr/>
          <p:nvPr/>
        </p:nvPicPr>
        <p:blipFill>
          <a:blip r:embed="rId2">
            <a:extLst/>
          </a:blip>
          <a:stretch>
            <a:fillRect/>
          </a:stretch>
        </p:blipFill>
        <p:spPr>
          <a:xfrm>
            <a:off x="0" y="-297621"/>
            <a:ext cx="9144000" cy="7155621"/>
          </a:xfrm>
          <a:prstGeom prst="rect">
            <a:avLst/>
          </a:prstGeom>
          <a:ln w="12700">
            <a:miter lim="400000"/>
          </a:ln>
        </p:spPr>
      </p:pic>
      <p:sp>
        <p:nvSpPr>
          <p:cNvPr id="114" name="Shape 11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POSM &amp; COLLATERALS</a:t>
            </a:r>
          </a:p>
        </p:txBody>
      </p:sp>
      <p:sp>
        <p:nvSpPr>
          <p:cNvPr id="118" name="Shape 118"/>
          <p:cNvSpPr/>
          <p:nvPr/>
        </p:nvSpPr>
        <p:spPr>
          <a:xfrm>
            <a:off x="762000" y="5986794"/>
            <a:ext cx="2089151" cy="26160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300">
                <a:latin typeface="Times New Roman"/>
                <a:ea typeface="Times New Roman"/>
                <a:cs typeface="Times New Roman"/>
                <a:sym typeface="Times New Roman"/>
              </a:defRPr>
            </a:lvl1pPr>
          </a:lstStyle>
          <a:p>
            <a:pPr lvl="0">
              <a:defRPr sz="1800"/>
            </a:pPr>
            <a:r>
              <a:rPr sz="1100" dirty="0" err="1"/>
              <a:t>Ao</a:t>
            </a:r>
            <a:r>
              <a:rPr sz="1100" dirty="0"/>
              <a:t> Poster </a:t>
            </a:r>
            <a:r>
              <a:rPr lang="en-US" sz="1100" dirty="0" err="1" smtClean="0"/>
              <a:t>đặt</a:t>
            </a:r>
            <a:r>
              <a:rPr lang="en-US" sz="1100" dirty="0" smtClean="0"/>
              <a:t> </a:t>
            </a:r>
            <a:r>
              <a:rPr lang="en-US" sz="1100" dirty="0" err="1" smtClean="0"/>
              <a:t>tại</a:t>
            </a:r>
            <a:r>
              <a:rPr lang="en-US" sz="1100" dirty="0" smtClean="0"/>
              <a:t> cashier</a:t>
            </a:r>
            <a:endParaRPr sz="11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701799"/>
            <a:ext cx="2909639" cy="411480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b="37085"/>
          <a:stretch/>
        </p:blipFill>
        <p:spPr>
          <a:xfrm>
            <a:off x="3429000" y="2819400"/>
            <a:ext cx="3630066" cy="3200400"/>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4052" t="62315" r="22603"/>
          <a:stretch/>
        </p:blipFill>
        <p:spPr>
          <a:xfrm>
            <a:off x="6096000" y="1194941"/>
            <a:ext cx="2954055" cy="2462659"/>
          </a:xfrm>
          <a:prstGeom prst="rect">
            <a:avLst/>
          </a:prstGeom>
        </p:spPr>
      </p:pic>
      <p:sp>
        <p:nvSpPr>
          <p:cNvPr id="14" name="Shape 120"/>
          <p:cNvSpPr/>
          <p:nvPr/>
        </p:nvSpPr>
        <p:spPr>
          <a:xfrm>
            <a:off x="7059066" y="3511408"/>
            <a:ext cx="1512889" cy="2923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300">
                <a:latin typeface="Times New Roman"/>
                <a:ea typeface="Times New Roman"/>
                <a:cs typeface="Times New Roman"/>
                <a:sym typeface="Times New Roman"/>
              </a:defRPr>
            </a:lvl1pPr>
          </a:lstStyle>
          <a:p>
            <a:pPr lvl="0">
              <a:defRPr sz="1800"/>
            </a:pPr>
            <a:r>
              <a:rPr sz="1300" dirty="0"/>
              <a:t>Price </a:t>
            </a:r>
            <a:r>
              <a:rPr sz="1300" dirty="0" smtClean="0"/>
              <a:t>tag</a:t>
            </a:r>
            <a:r>
              <a:rPr lang="en-US" sz="1300" dirty="0" smtClean="0"/>
              <a:t>  bun</a:t>
            </a:r>
            <a:endParaRPr sz="1300" dirty="0"/>
          </a:p>
        </p:txBody>
      </p:sp>
      <p:sp>
        <p:nvSpPr>
          <p:cNvPr id="15" name="Shape 120"/>
          <p:cNvSpPr/>
          <p:nvPr/>
        </p:nvSpPr>
        <p:spPr>
          <a:xfrm>
            <a:off x="3668711" y="6032216"/>
            <a:ext cx="1512889" cy="2923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300">
                <a:latin typeface="Times New Roman"/>
                <a:ea typeface="Times New Roman"/>
                <a:cs typeface="Times New Roman"/>
                <a:sym typeface="Times New Roman"/>
              </a:defRPr>
            </a:lvl1pPr>
          </a:lstStyle>
          <a:p>
            <a:pPr lvl="0">
              <a:defRPr sz="1800"/>
            </a:pPr>
            <a:r>
              <a:rPr sz="1300" dirty="0"/>
              <a:t>Price </a:t>
            </a:r>
            <a:r>
              <a:rPr sz="1300" dirty="0" smtClean="0"/>
              <a:t>tag</a:t>
            </a:r>
            <a:r>
              <a:rPr lang="en-US" sz="1300" dirty="0" smtClean="0"/>
              <a:t> </a:t>
            </a:r>
            <a:r>
              <a:rPr lang="en-US" sz="1300" dirty="0" err="1" smtClean="0"/>
              <a:t>wholecake</a:t>
            </a:r>
            <a:endParaRPr sz="1300" dirty="0"/>
          </a:p>
        </p:txBody>
      </p:sp>
      <p:sp>
        <p:nvSpPr>
          <p:cNvPr id="16" name="Shape 120"/>
          <p:cNvSpPr/>
          <p:nvPr/>
        </p:nvSpPr>
        <p:spPr>
          <a:xfrm>
            <a:off x="5486400" y="6019800"/>
            <a:ext cx="1512889" cy="2923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300">
                <a:latin typeface="Times New Roman"/>
                <a:ea typeface="Times New Roman"/>
                <a:cs typeface="Times New Roman"/>
                <a:sym typeface="Times New Roman"/>
              </a:defRPr>
            </a:lvl1pPr>
          </a:lstStyle>
          <a:p>
            <a:pPr lvl="0">
              <a:defRPr sz="1800"/>
            </a:pPr>
            <a:r>
              <a:rPr sz="1300" dirty="0"/>
              <a:t>Price </a:t>
            </a:r>
            <a:r>
              <a:rPr sz="1300" dirty="0" smtClean="0"/>
              <a:t>tag</a:t>
            </a:r>
            <a:r>
              <a:rPr lang="en-US" sz="1300" dirty="0" smtClean="0"/>
              <a:t>  slice cake</a:t>
            </a:r>
            <a:endParaRPr sz="130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7.jpg"/>
          <p:cNvPicPr/>
          <p:nvPr/>
        </p:nvPicPr>
        <p:blipFill>
          <a:blip r:embed="rId2">
            <a:extLst/>
          </a:blip>
          <a:stretch>
            <a:fillRect/>
          </a:stretch>
        </p:blipFill>
        <p:spPr>
          <a:xfrm>
            <a:off x="0" y="-58135"/>
            <a:ext cx="9144000" cy="6916135"/>
          </a:xfrm>
          <a:prstGeom prst="rect">
            <a:avLst/>
          </a:prstGeom>
          <a:ln w="12700">
            <a:miter lim="400000"/>
          </a:ln>
        </p:spPr>
      </p:pic>
      <p:sp>
        <p:nvSpPr>
          <p:cNvPr id="124" name="Shape 12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POSM &amp; Collaterals</a:t>
            </a:r>
          </a:p>
        </p:txBody>
      </p:sp>
      <p:sp>
        <p:nvSpPr>
          <p:cNvPr id="125" name="Shape 125"/>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0" lvl="0" indent="0">
              <a:buSzTx/>
              <a:buNone/>
              <a:defRPr sz="1800"/>
            </a:pPr>
            <a:r>
              <a:t>- Cho xịt kiếng hình tuyết</a:t>
            </a:r>
          </a:p>
          <a:p>
            <a:pPr marL="0" lvl="0" indent="0">
              <a:buSzTx/>
              <a:buNone/>
              <a:defRPr sz="1800"/>
            </a:pPr>
            <a:r>
              <a:t>- Hình bánh: bằng format</a:t>
            </a:r>
          </a:p>
          <a:p>
            <a:pPr marL="0" lvl="0" indent="0">
              <a:buSzTx/>
              <a:buNone/>
              <a:defRPr sz="1800"/>
            </a:pPr>
            <a:r>
              <a:t>- Trang trí kiếng chủ yếu</a:t>
            </a:r>
          </a:p>
          <a:p>
            <a:pPr marL="0" lvl="0" indent="0">
              <a:buSzTx/>
              <a:buNone/>
              <a:defRPr sz="1800"/>
            </a:pPr>
            <a:r>
              <a:t> cho CH ngoài phố</a:t>
            </a:r>
          </a:p>
        </p:txBody>
      </p:sp>
      <p:pic>
        <p:nvPicPr>
          <p:cNvPr id="126" name="IMG_8188.jpeg"/>
          <p:cNvPicPr/>
          <p:nvPr/>
        </p:nvPicPr>
        <p:blipFill>
          <a:blip r:embed="rId3">
            <a:extLst/>
          </a:blip>
          <a:stretch>
            <a:fillRect/>
          </a:stretch>
        </p:blipFill>
        <p:spPr>
          <a:xfrm>
            <a:off x="4204692" y="1646730"/>
            <a:ext cx="3774894" cy="443290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7.jpg"/>
          <p:cNvPicPr/>
          <p:nvPr/>
        </p:nvPicPr>
        <p:blipFill>
          <a:blip r:embed="rId2">
            <a:extLst/>
          </a:blip>
          <a:stretch>
            <a:fillRect/>
          </a:stretch>
        </p:blipFill>
        <p:spPr>
          <a:xfrm>
            <a:off x="0" y="-58135"/>
            <a:ext cx="9144000" cy="6916135"/>
          </a:xfrm>
          <a:prstGeom prst="rect">
            <a:avLst/>
          </a:prstGeom>
          <a:ln w="12700">
            <a:miter lim="400000"/>
          </a:ln>
        </p:spPr>
      </p:pic>
      <p:sp>
        <p:nvSpPr>
          <p:cNvPr id="129" name="Shape 129"/>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90000"/>
          </a:bodyPr>
          <a:lstStyle>
            <a:lvl1pPr defTabSz="813816">
              <a:defRPr sz="3916">
                <a:latin typeface="Times New Roman"/>
                <a:ea typeface="Times New Roman"/>
                <a:cs typeface="Times New Roman"/>
                <a:sym typeface="Times New Roman"/>
              </a:defRPr>
            </a:lvl1pPr>
          </a:lstStyle>
          <a:p>
            <a:pPr lvl="0">
              <a:defRPr sz="1800"/>
            </a:pPr>
            <a:r>
              <a:rPr sz="3916"/>
              <a:t>Mô hình ngôi nhà BreadTalk ấm áp- đặt Island bar</a:t>
            </a:r>
          </a:p>
        </p:txBody>
      </p:sp>
      <p:sp>
        <p:nvSpPr>
          <p:cNvPr id="130" name="Shape 130"/>
          <p:cNvSpPr>
            <a:spLocks noGrp="1"/>
          </p:cNvSpPr>
          <p:nvPr>
            <p:ph type="body" idx="4294967295"/>
          </p:nvPr>
        </p:nvSpPr>
        <p:spPr>
          <a:xfrm>
            <a:off x="457200" y="1600200"/>
            <a:ext cx="8229600" cy="4525963"/>
          </a:xfrm>
          <a:prstGeom prst="rect">
            <a:avLst/>
          </a:prstGeom>
          <a:ln w="12700">
            <a:miter lim="400000"/>
          </a:ln>
        </p:spPr>
        <p:txBody>
          <a:bodyPr lIns="0" tIns="0" rIns="0" bIns="0" anchor="ctr">
            <a:normAutofit/>
          </a:bodyPr>
          <a:lstStyle/>
          <a:p>
            <a:pPr marL="0" lvl="0" indent="0">
              <a:buSzTx/>
              <a:buNone/>
              <a:defRPr sz="1800"/>
            </a:pPr>
            <a:endParaRPr/>
          </a:p>
        </p:txBody>
      </p:sp>
      <p:pic>
        <p:nvPicPr>
          <p:cNvPr id="131" name="IMG_8191.jpeg"/>
          <p:cNvPicPr/>
          <p:nvPr/>
        </p:nvPicPr>
        <p:blipFill>
          <a:blip r:embed="rId3">
            <a:extLst/>
          </a:blip>
          <a:stretch>
            <a:fillRect/>
          </a:stretch>
        </p:blipFill>
        <p:spPr>
          <a:xfrm>
            <a:off x="5711657" y="1915022"/>
            <a:ext cx="2974835" cy="3027956"/>
          </a:xfrm>
          <a:prstGeom prst="rect">
            <a:avLst/>
          </a:prstGeom>
          <a:ln w="12700">
            <a:miter lim="400000"/>
          </a:ln>
        </p:spPr>
      </p:pic>
      <p:pic>
        <p:nvPicPr>
          <p:cNvPr id="132" name="IMG_8192.jpeg"/>
          <p:cNvPicPr/>
          <p:nvPr/>
        </p:nvPicPr>
        <p:blipFill>
          <a:blip r:embed="rId4">
            <a:extLst/>
          </a:blip>
          <a:stretch>
            <a:fillRect/>
          </a:stretch>
        </p:blipFill>
        <p:spPr>
          <a:xfrm>
            <a:off x="495300" y="2152676"/>
            <a:ext cx="4981638" cy="25526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image7.jpg"/>
          <p:cNvPicPr/>
          <p:nvPr/>
        </p:nvPicPr>
        <p:blipFill>
          <a:blip r:embed="rId2">
            <a:extLst/>
          </a:blip>
          <a:stretch>
            <a:fillRect/>
          </a:stretch>
        </p:blipFill>
        <p:spPr>
          <a:xfrm>
            <a:off x="0" y="-58135"/>
            <a:ext cx="9144000" cy="6916135"/>
          </a:xfrm>
          <a:prstGeom prst="rect">
            <a:avLst/>
          </a:prstGeom>
          <a:ln w="12700">
            <a:miter lim="400000"/>
          </a:ln>
        </p:spPr>
      </p:pic>
      <p:sp>
        <p:nvSpPr>
          <p:cNvPr id="135" name="Shape 135"/>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Window display- Góc trang trí</a:t>
            </a:r>
          </a:p>
        </p:txBody>
      </p:sp>
      <p:sp>
        <p:nvSpPr>
          <p:cNvPr id="136" name="Shape 136"/>
          <p:cNvSpPr>
            <a:spLocks noGrp="1"/>
          </p:cNvSpPr>
          <p:nvPr>
            <p:ph type="body" idx="4294967295"/>
          </p:nvPr>
        </p:nvSpPr>
        <p:spPr>
          <a:xfrm>
            <a:off x="457200" y="1600200"/>
            <a:ext cx="8229600" cy="4525963"/>
          </a:xfrm>
          <a:prstGeom prst="rect">
            <a:avLst/>
          </a:prstGeom>
          <a:ln w="12700">
            <a:miter lim="400000"/>
          </a:ln>
        </p:spPr>
        <p:txBody>
          <a:bodyPr lIns="0" tIns="0" rIns="0" bIns="0" anchor="ctr">
            <a:normAutofit/>
          </a:bodyPr>
          <a:lstStyle/>
          <a:p>
            <a:pPr marL="0" lvl="0" indent="0">
              <a:buSzTx/>
              <a:buNone/>
              <a:defRPr sz="1800"/>
            </a:pPr>
            <a:endParaRPr/>
          </a:p>
        </p:txBody>
      </p:sp>
      <p:pic>
        <p:nvPicPr>
          <p:cNvPr id="137" name="IMG_8190.jpeg"/>
          <p:cNvPicPr/>
          <p:nvPr/>
        </p:nvPicPr>
        <p:blipFill>
          <a:blip r:embed="rId3">
            <a:extLst/>
          </a:blip>
          <a:stretch>
            <a:fillRect/>
          </a:stretch>
        </p:blipFill>
        <p:spPr>
          <a:xfrm>
            <a:off x="5048250" y="1920776"/>
            <a:ext cx="3599756" cy="3599756"/>
          </a:xfrm>
          <a:prstGeom prst="rect">
            <a:avLst/>
          </a:prstGeom>
          <a:ln w="12700">
            <a:miter lim="400000"/>
          </a:ln>
        </p:spPr>
      </p:pic>
      <p:pic>
        <p:nvPicPr>
          <p:cNvPr id="138" name="IMG_6366.jpeg"/>
          <p:cNvPicPr/>
          <p:nvPr/>
        </p:nvPicPr>
        <p:blipFill>
          <a:blip r:embed="rId4">
            <a:extLst/>
          </a:blip>
          <a:stretch>
            <a:fillRect/>
          </a:stretch>
        </p:blipFill>
        <p:spPr>
          <a:xfrm>
            <a:off x="482600" y="2110892"/>
            <a:ext cx="4292698" cy="321952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image7.jpg"/>
          <p:cNvPicPr/>
          <p:nvPr/>
        </p:nvPicPr>
        <p:blipFill>
          <a:blip r:embed="rId2">
            <a:extLst/>
          </a:blip>
          <a:stretch>
            <a:fillRect/>
          </a:stretch>
        </p:blipFill>
        <p:spPr>
          <a:xfrm>
            <a:off x="0" y="-58135"/>
            <a:ext cx="9144000" cy="6916135"/>
          </a:xfrm>
          <a:prstGeom prst="rect">
            <a:avLst/>
          </a:prstGeom>
          <a:ln w="12700">
            <a:miter lim="400000"/>
          </a:ln>
        </p:spPr>
      </p:pic>
      <p:sp>
        <p:nvSpPr>
          <p:cNvPr id="141" name="Shape 141"/>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lang="en-US" sz="4400" smtClean="0"/>
              <a:t>Hoa tuyết bằng giấy- thả trần</a:t>
            </a:r>
            <a:endParaRPr sz="4400"/>
          </a:p>
        </p:txBody>
      </p:sp>
      <p:sp>
        <p:nvSpPr>
          <p:cNvPr id="142" name="Shape 142"/>
          <p:cNvSpPr>
            <a:spLocks noGrp="1"/>
          </p:cNvSpPr>
          <p:nvPr>
            <p:ph type="body" idx="4294967295"/>
          </p:nvPr>
        </p:nvSpPr>
        <p:spPr>
          <a:xfrm>
            <a:off x="457200" y="1600200"/>
            <a:ext cx="8229600" cy="4525963"/>
          </a:xfrm>
          <a:prstGeom prst="rect">
            <a:avLst/>
          </a:prstGeom>
          <a:ln w="12700">
            <a:miter lim="400000"/>
          </a:ln>
        </p:spPr>
        <p:txBody>
          <a:bodyPr lIns="0" tIns="0" rIns="0" bIns="0" anchor="ctr">
            <a:normAutofit/>
          </a:bodyPr>
          <a:lstStyle/>
          <a:p>
            <a:pPr marL="0" lvl="0" indent="0">
              <a:buSzTx/>
              <a:buNone/>
              <a:defRPr sz="1800"/>
            </a:pPr>
            <a:endParaRPr/>
          </a:p>
        </p:txBody>
      </p:sp>
      <p:pic>
        <p:nvPicPr>
          <p:cNvPr id="143" name="IMG_8189.jpeg"/>
          <p:cNvPicPr/>
          <p:nvPr/>
        </p:nvPicPr>
        <p:blipFill>
          <a:blip r:embed="rId3">
            <a:extLst/>
          </a:blip>
          <a:stretch>
            <a:fillRect/>
          </a:stretch>
        </p:blipFill>
        <p:spPr>
          <a:xfrm>
            <a:off x="5454650" y="1600200"/>
            <a:ext cx="3215320" cy="4525963"/>
          </a:xfrm>
          <a:prstGeom prst="rect">
            <a:avLst/>
          </a:prstGeom>
          <a:ln w="12700">
            <a:miter lim="400000"/>
          </a:ln>
        </p:spPr>
      </p:pic>
      <p:pic>
        <p:nvPicPr>
          <p:cNvPr id="144" name="huong-dan-lam-bong-tuyet-3d-bang-giay-8.jpg"/>
          <p:cNvPicPr/>
          <p:nvPr/>
        </p:nvPicPr>
        <p:blipFill>
          <a:blip r:embed="rId4">
            <a:extLst/>
          </a:blip>
          <a:stretch>
            <a:fillRect/>
          </a:stretch>
        </p:blipFill>
        <p:spPr>
          <a:xfrm>
            <a:off x="480149" y="1608602"/>
            <a:ext cx="4729489" cy="450915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image7.jpg"/>
          <p:cNvPicPr/>
          <p:nvPr/>
        </p:nvPicPr>
        <p:blipFill>
          <a:blip r:embed="rId2">
            <a:extLst/>
          </a:blip>
          <a:stretch>
            <a:fillRect/>
          </a:stretch>
        </p:blipFill>
        <p:spPr>
          <a:xfrm>
            <a:off x="0" y="-58135"/>
            <a:ext cx="9144000" cy="6916135"/>
          </a:xfrm>
          <a:prstGeom prst="rect">
            <a:avLst/>
          </a:prstGeom>
          <a:ln w="12700">
            <a:miter lim="400000"/>
          </a:ln>
        </p:spPr>
      </p:pic>
      <p:sp>
        <p:nvSpPr>
          <p:cNvPr id="147" name="Shape 147"/>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90000"/>
          </a:bodyPr>
          <a:lstStyle>
            <a:lvl1pPr defTabSz="813816">
              <a:defRPr sz="3916">
                <a:latin typeface="Times New Roman"/>
                <a:ea typeface="Times New Roman"/>
                <a:cs typeface="Times New Roman"/>
                <a:sym typeface="Times New Roman"/>
              </a:defRPr>
            </a:lvl1pPr>
          </a:lstStyle>
          <a:p>
            <a:pPr lvl="0">
              <a:defRPr sz="1800"/>
            </a:pPr>
            <a:r>
              <a:rPr sz="3916"/>
              <a:t>Thiệp Giáng Sinh- Mua bánh kem tặng thiệp</a:t>
            </a:r>
          </a:p>
        </p:txBody>
      </p:sp>
      <p:sp>
        <p:nvSpPr>
          <p:cNvPr id="148" name="Shape 148"/>
          <p:cNvSpPr>
            <a:spLocks noGrp="1"/>
          </p:cNvSpPr>
          <p:nvPr>
            <p:ph type="body" idx="4294967295"/>
          </p:nvPr>
        </p:nvSpPr>
        <p:spPr>
          <a:xfrm>
            <a:off x="457200" y="1600200"/>
            <a:ext cx="8229600" cy="4525963"/>
          </a:xfrm>
          <a:prstGeom prst="rect">
            <a:avLst/>
          </a:prstGeom>
          <a:ln w="12700">
            <a:miter lim="400000"/>
          </a:ln>
        </p:spPr>
        <p:txBody>
          <a:bodyPr lIns="0" tIns="0" rIns="0" bIns="0" anchor="ctr">
            <a:normAutofit/>
          </a:bodyPr>
          <a:lstStyle/>
          <a:p>
            <a:pPr marL="0" lvl="0" indent="0">
              <a:buSzTx/>
              <a:buNone/>
              <a:defRPr sz="1800"/>
            </a:pPr>
            <a:endParaRPr/>
          </a:p>
        </p:txBody>
      </p:sp>
      <p:pic>
        <p:nvPicPr>
          <p:cNvPr id="149" name="IMG_8194.jpeg"/>
          <p:cNvPicPr/>
          <p:nvPr/>
        </p:nvPicPr>
        <p:blipFill>
          <a:blip r:embed="rId3">
            <a:extLst/>
          </a:blip>
          <a:stretch>
            <a:fillRect/>
          </a:stretch>
        </p:blipFill>
        <p:spPr>
          <a:xfrm>
            <a:off x="1863056" y="1692413"/>
            <a:ext cx="5889120" cy="442051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image6.jpg"/>
          <p:cNvPicPr/>
          <p:nvPr/>
        </p:nvPicPr>
        <p:blipFill>
          <a:blip r:embed="rId2">
            <a:extLst/>
          </a:blip>
          <a:stretch>
            <a:fillRect/>
          </a:stretch>
        </p:blipFill>
        <p:spPr>
          <a:xfrm>
            <a:off x="0" y="0"/>
            <a:ext cx="9144000" cy="6858000"/>
          </a:xfrm>
          <a:prstGeom prst="rect">
            <a:avLst/>
          </a:prstGeom>
          <a:ln w="12700">
            <a:miter lim="400000"/>
          </a:ln>
        </p:spPr>
      </p:pic>
      <p:sp>
        <p:nvSpPr>
          <p:cNvPr id="152" name="Shape 152"/>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PARTNERSHIPS</a:t>
            </a:r>
          </a:p>
        </p:txBody>
      </p:sp>
      <p:sp>
        <p:nvSpPr>
          <p:cNvPr id="153" name="Shape 153"/>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marL="314919" lvl="0" indent="-314919">
              <a:spcBef>
                <a:spcPts val="500"/>
              </a:spcBef>
              <a:buFont typeface="Times New Roman"/>
              <a:buChar char="•"/>
              <a:defRPr sz="1800"/>
            </a:pPr>
            <a:r>
              <a:rPr sz="2300" b="1">
                <a:solidFill>
                  <a:srgbClr val="FF0000"/>
                </a:solidFill>
                <a:latin typeface="Times New Roman"/>
                <a:ea typeface="Times New Roman"/>
                <a:cs typeface="Times New Roman"/>
                <a:sym typeface="Times New Roman"/>
              </a:rPr>
              <a:t>Mobi </a:t>
            </a:r>
            <a:r>
              <a:rPr sz="2300" b="1" smtClean="0">
                <a:solidFill>
                  <a:srgbClr val="FF0000"/>
                </a:solidFill>
                <a:latin typeface="Times New Roman"/>
                <a:ea typeface="Times New Roman"/>
                <a:cs typeface="Times New Roman"/>
                <a:sym typeface="Times New Roman"/>
              </a:rPr>
              <a:t>fone</a:t>
            </a:r>
            <a:endParaRPr lang="en-US" sz="2300" b="1" smtClean="0">
              <a:solidFill>
                <a:srgbClr val="FF0000"/>
              </a:solidFill>
              <a:latin typeface="Times New Roman"/>
              <a:ea typeface="Times New Roman"/>
              <a:cs typeface="Times New Roman"/>
              <a:sym typeface="Times New Roman"/>
            </a:endParaRPr>
          </a:p>
          <a:p>
            <a:pPr marL="314919" lvl="0" indent="-314919">
              <a:spcBef>
                <a:spcPts val="500"/>
              </a:spcBef>
              <a:buFont typeface="Times New Roman"/>
              <a:buChar char="•"/>
              <a:defRPr sz="1800"/>
            </a:pPr>
            <a:r>
              <a:rPr lang="en-US" sz="2300" smtClean="0">
                <a:latin typeface="Times New Roman"/>
                <a:ea typeface="Times New Roman"/>
                <a:cs typeface="Times New Roman"/>
                <a:sym typeface="Times New Roman"/>
              </a:rPr>
              <a:t>Promotion: Gỉam 15% mua bánh kem trong tháng 12 cho khách hàng Mobi fone</a:t>
            </a:r>
            <a:endParaRPr sz="2300">
              <a:latin typeface="Times New Roman"/>
              <a:ea typeface="Times New Roman"/>
              <a:cs typeface="Times New Roman"/>
              <a:sym typeface="Times New Roman"/>
            </a:endParaRPr>
          </a:p>
          <a:p>
            <a:pPr lvl="0">
              <a:spcBef>
                <a:spcPts val="500"/>
              </a:spcBef>
              <a:buFont typeface="Arial" pitchFamily="34" charset="0"/>
              <a:buChar char="•"/>
              <a:defRPr sz="1800"/>
            </a:pPr>
            <a:r>
              <a:rPr sz="2300" smtClean="0">
                <a:latin typeface="Times New Roman"/>
                <a:ea typeface="Times New Roman"/>
                <a:cs typeface="Times New Roman"/>
                <a:sym typeface="Times New Roman"/>
              </a:rPr>
              <a:t>Hình </a:t>
            </a:r>
            <a:r>
              <a:rPr sz="2300">
                <a:latin typeface="Times New Roman"/>
                <a:ea typeface="Times New Roman"/>
                <a:cs typeface="Times New Roman"/>
                <a:sym typeface="Times New Roman"/>
              </a:rPr>
              <a:t>thức triển khai:</a:t>
            </a:r>
          </a:p>
          <a:p>
            <a:pPr lvl="0">
              <a:spcBef>
                <a:spcPts val="500"/>
              </a:spcBef>
              <a:buSzTx/>
              <a:buNone/>
              <a:defRPr sz="1800"/>
            </a:pPr>
            <a:r>
              <a:rPr sz="2300">
                <a:latin typeface="Times New Roman"/>
                <a:ea typeface="Times New Roman"/>
                <a:cs typeface="Times New Roman"/>
                <a:sym typeface="Times New Roman"/>
              </a:rPr>
              <a:t>    + Khách hàng lấy mã khuyến mãi trên app </a:t>
            </a:r>
            <a:r>
              <a:rPr sz="2300" smtClean="0">
                <a:latin typeface="Times New Roman"/>
                <a:ea typeface="Times New Roman"/>
                <a:cs typeface="Times New Roman"/>
                <a:sym typeface="Times New Roman"/>
              </a:rPr>
              <a:t>Mobifone </a:t>
            </a:r>
            <a:r>
              <a:rPr sz="2300">
                <a:latin typeface="Times New Roman"/>
                <a:ea typeface="Times New Roman"/>
                <a:cs typeface="Times New Roman"/>
                <a:sym typeface="Times New Roman"/>
              </a:rPr>
              <a:t>sau đó đem đến cửa hàng bất kỳ (tại TP. HCM) để nhận ưu đãi.</a:t>
            </a:r>
          </a:p>
          <a:p>
            <a:pPr lvl="0">
              <a:spcBef>
                <a:spcPts val="500"/>
              </a:spcBef>
              <a:buSzTx/>
              <a:buNone/>
              <a:defRPr sz="1800"/>
            </a:pPr>
            <a:r>
              <a:rPr sz="2300">
                <a:latin typeface="Times New Roman"/>
                <a:ea typeface="Times New Roman"/>
                <a:cs typeface="Times New Roman"/>
                <a:sym typeface="Times New Roman"/>
              </a:rPr>
              <a:t>    + Nhân viên cửa hàng sẽ dùng mã xác nhận của từng cửa hàng để xác nhận mã hợp lệ.</a:t>
            </a:r>
          </a:p>
          <a:p>
            <a:pPr lvl="0">
              <a:spcBef>
                <a:spcPts val="500"/>
              </a:spcBef>
              <a:buSzTx/>
              <a:buNone/>
              <a:defRPr sz="1800"/>
            </a:pPr>
            <a:r>
              <a:rPr sz="2300">
                <a:latin typeface="Times New Roman"/>
                <a:ea typeface="Times New Roman"/>
                <a:cs typeface="Times New Roman"/>
                <a:sym typeface="Times New Roman"/>
              </a:rPr>
              <a:t>    + Sau khi xác nhận mã hợp lệ, nhân viên tiến hành khuyến mãi cho khách hàng và giữ lại hóa đơn để tổng kết đối chiếu với kế toán khi chương trình kết thúc.</a:t>
            </a:r>
          </a:p>
          <a:p>
            <a:pPr marL="314919" lvl="0" indent="-314919">
              <a:spcBef>
                <a:spcPts val="500"/>
              </a:spcBef>
              <a:buFont typeface="Times New Roman"/>
              <a:buChar char="•"/>
              <a:defRPr sz="1800"/>
            </a:pPr>
            <a:r>
              <a:rPr sz="2300">
                <a:latin typeface="Times New Roman"/>
                <a:ea typeface="Times New Roman"/>
                <a:cs typeface="Times New Roman"/>
                <a:sym typeface="Times New Roman"/>
              </a:rPr>
              <a:t>Thời gian: </a:t>
            </a:r>
            <a:r>
              <a:rPr lang="en-US" sz="2300" smtClean="0">
                <a:latin typeface="Times New Roman"/>
                <a:ea typeface="Times New Roman"/>
                <a:cs typeface="Times New Roman"/>
                <a:sym typeface="Times New Roman"/>
              </a:rPr>
              <a:t>01.12</a:t>
            </a:r>
            <a:r>
              <a:rPr sz="2300" smtClean="0">
                <a:latin typeface="Times New Roman"/>
                <a:ea typeface="Times New Roman"/>
                <a:cs typeface="Times New Roman"/>
                <a:sym typeface="Times New Roman"/>
              </a:rPr>
              <a:t> </a:t>
            </a:r>
            <a:r>
              <a:rPr sz="2300">
                <a:latin typeface="Times New Roman"/>
                <a:ea typeface="Times New Roman"/>
                <a:cs typeface="Times New Roman"/>
                <a:sym typeface="Times New Roman"/>
              </a:rPr>
              <a:t>– 31.12</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image7.jpg"/>
          <p:cNvPicPr/>
          <p:nvPr/>
        </p:nvPicPr>
        <p:blipFill>
          <a:blip r:embed="rId2">
            <a:extLst/>
          </a:blip>
          <a:stretch>
            <a:fillRect/>
          </a:stretch>
        </p:blipFill>
        <p:spPr>
          <a:xfrm>
            <a:off x="0" y="-58135"/>
            <a:ext cx="9144000" cy="6916135"/>
          </a:xfrm>
          <a:prstGeom prst="rect">
            <a:avLst/>
          </a:prstGeom>
          <a:ln w="12700">
            <a:miter lim="400000"/>
          </a:ln>
        </p:spPr>
      </p:pic>
      <p:sp>
        <p:nvSpPr>
          <p:cNvPr id="160" name="Shape 160"/>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a:t>PR &amp; MEDIA</a:t>
            </a:r>
          </a:p>
        </p:txBody>
      </p:sp>
      <p:sp>
        <p:nvSpPr>
          <p:cNvPr id="161" name="Shape 161"/>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609600" lvl="0" indent="-609600">
              <a:lnSpc>
                <a:spcPct val="90000"/>
              </a:lnSpc>
              <a:buFont typeface="Times New Roman"/>
              <a:buChar char="•"/>
              <a:defRPr sz="1800"/>
            </a:pPr>
            <a:r>
              <a:rPr sz="3200">
                <a:latin typeface="Times New Roman"/>
                <a:ea typeface="Times New Roman"/>
                <a:cs typeface="Times New Roman"/>
                <a:sym typeface="Times New Roman"/>
              </a:rPr>
              <a:t>Social Media: Fanpage, Mall’sebsite, facebook của BreadTalk và các mall.</a:t>
            </a:r>
          </a:p>
          <a:p>
            <a:pPr marL="609600" lvl="0" indent="-609600">
              <a:lnSpc>
                <a:spcPct val="90000"/>
              </a:lnSpc>
              <a:buFont typeface="Times New Roman"/>
              <a:buChar char="•"/>
              <a:defRPr sz="1800"/>
            </a:pPr>
            <a:r>
              <a:rPr sz="3200">
                <a:latin typeface="Times New Roman"/>
                <a:ea typeface="Times New Roman"/>
                <a:cs typeface="Times New Roman"/>
                <a:sym typeface="Times New Roman"/>
              </a:rPr>
              <a:t>Online: website, malls, webtretho, diadiemanuong, </a:t>
            </a:r>
            <a:r>
              <a:rPr lang="en-US" sz="3200" smtClean="0">
                <a:latin typeface="Times New Roman"/>
                <a:ea typeface="Times New Roman"/>
                <a:cs typeface="Times New Roman"/>
                <a:sym typeface="Times New Roman"/>
              </a:rPr>
              <a:t>Foody, Gotit. </a:t>
            </a:r>
            <a:endParaRPr sz="3200">
              <a:latin typeface="Times New Roman"/>
              <a:ea typeface="Times New Roman"/>
              <a:cs typeface="Times New Roman"/>
              <a:sym typeface="Times New Roman"/>
            </a:endParaRPr>
          </a:p>
          <a:p>
            <a:pPr marL="609600" lvl="0" indent="-609600">
              <a:lnSpc>
                <a:spcPct val="90000"/>
              </a:lnSpc>
              <a:buFont typeface="Times New Roman"/>
              <a:buChar char="•"/>
              <a:defRPr sz="1800"/>
            </a:pPr>
            <a:r>
              <a:rPr sz="3200">
                <a:latin typeface="Times New Roman"/>
                <a:ea typeface="Times New Roman"/>
                <a:cs typeface="Times New Roman"/>
                <a:sym typeface="Times New Roman"/>
              </a:rPr>
              <a:t>Offline: Bài PR trên các báo: depvaphongcach, báo thanh niên, báo sinh viên, phunuhiendai.com.vn, thời trang trẻ, thế giới phụ nữ, lifestyleonline, nhipcaudautu, cosmo life.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7.jpg"/>
          <p:cNvPicPr/>
          <p:nvPr/>
        </p:nvPicPr>
        <p:blipFill>
          <a:blip r:embed="rId2">
            <a:extLst/>
          </a:blip>
          <a:stretch>
            <a:fillRect/>
          </a:stretch>
        </p:blipFill>
        <p:spPr>
          <a:xfrm>
            <a:off x="0" y="-58135"/>
            <a:ext cx="9144000" cy="6916135"/>
          </a:xfrm>
          <a:prstGeom prst="rect">
            <a:avLst/>
          </a:prstGeom>
          <a:ln w="12700">
            <a:miter lim="400000"/>
          </a:ln>
        </p:spPr>
      </p:pic>
      <p:sp>
        <p:nvSpPr>
          <p:cNvPr id="164" name="Shape 16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FB CAMPAIGN</a:t>
            </a:r>
          </a:p>
        </p:txBody>
      </p:sp>
      <p:sp>
        <p:nvSpPr>
          <p:cNvPr id="165" name="Shape 165"/>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0" lvl="0" indent="0">
              <a:spcBef>
                <a:spcPts val="300"/>
              </a:spcBef>
              <a:buSzTx/>
              <a:buNone/>
              <a:defRPr sz="1800"/>
            </a:pPr>
            <a:r>
              <a:rPr sz="1300" dirty="0">
                <a:latin typeface="Times New Roman Bold"/>
                <a:ea typeface="Times New Roman Bold"/>
                <a:cs typeface="Times New Roman Bold"/>
                <a:sym typeface="Times New Roman Bold"/>
              </a:rPr>
              <a:t>1. </a:t>
            </a:r>
            <a:r>
              <a:rPr sz="1300" dirty="0">
                <a:solidFill>
                  <a:srgbClr val="00B050"/>
                </a:solidFill>
                <a:latin typeface="Times New Roman Bold"/>
                <a:ea typeface="Times New Roman Bold"/>
                <a:cs typeface="Times New Roman Bold"/>
                <a:sym typeface="Times New Roman Bold"/>
              </a:rPr>
              <a:t>Early </a:t>
            </a:r>
            <a:r>
              <a:rPr sz="1300" dirty="0" smtClean="0">
                <a:solidFill>
                  <a:srgbClr val="00B050"/>
                </a:solidFill>
                <a:latin typeface="Times New Roman Bold"/>
                <a:ea typeface="Times New Roman Bold"/>
                <a:cs typeface="Times New Roman Bold"/>
                <a:sym typeface="Times New Roman Bold"/>
              </a:rPr>
              <a:t>Bird</a:t>
            </a:r>
            <a:r>
              <a:rPr lang="en-US" sz="1300" dirty="0" smtClean="0">
                <a:solidFill>
                  <a:srgbClr val="00B050"/>
                </a:solidFill>
                <a:latin typeface="Times New Roman Bold"/>
                <a:ea typeface="Times New Roman Bold"/>
                <a:cs typeface="Times New Roman Bold"/>
                <a:sym typeface="Times New Roman Bold"/>
              </a:rPr>
              <a:t>: 20% off</a:t>
            </a:r>
            <a:r>
              <a:rPr sz="1300" dirty="0" smtClean="0">
                <a:solidFill>
                  <a:srgbClr val="00B050"/>
                </a:solidFill>
                <a:latin typeface="Times New Roman"/>
                <a:ea typeface="Times New Roman"/>
                <a:cs typeface="Times New Roman"/>
                <a:sym typeface="Times New Roman"/>
              </a:rPr>
              <a:t> </a:t>
            </a:r>
            <a:r>
              <a:rPr sz="1300" dirty="0" smtClean="0">
                <a:latin typeface="Times New Roman"/>
                <a:ea typeface="Times New Roman"/>
                <a:cs typeface="Times New Roman"/>
                <a:sym typeface="Times New Roman"/>
              </a:rPr>
              <a:t>(</a:t>
            </a:r>
            <a:r>
              <a:rPr lang="en-US" sz="1300" dirty="0" smtClean="0">
                <a:latin typeface="Times New Roman"/>
                <a:ea typeface="Times New Roman"/>
                <a:cs typeface="Times New Roman"/>
                <a:sym typeface="Times New Roman"/>
              </a:rPr>
              <a:t>20</a:t>
            </a:r>
            <a:r>
              <a:rPr sz="1300" dirty="0" smtClean="0">
                <a:latin typeface="Times New Roman"/>
                <a:ea typeface="Times New Roman"/>
                <a:cs typeface="Times New Roman"/>
                <a:sym typeface="Times New Roman"/>
              </a:rPr>
              <a:t>.11 </a:t>
            </a:r>
            <a:r>
              <a:rPr sz="1300" dirty="0">
                <a:latin typeface="Times New Roman"/>
                <a:ea typeface="Times New Roman"/>
                <a:cs typeface="Times New Roman"/>
                <a:sym typeface="Times New Roman"/>
              </a:rPr>
              <a:t>– 20.12): </a:t>
            </a:r>
            <a:r>
              <a:rPr sz="1300" dirty="0" err="1">
                <a:latin typeface="Times New Roman"/>
                <a:ea typeface="Times New Roman"/>
                <a:cs typeface="Times New Roman"/>
                <a:sym typeface="Times New Roman"/>
              </a:rPr>
              <a:t>giới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thiệu</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chương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trình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kích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thích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khách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mua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endParaRPr sz="1300" dirty="0">
              <a:latin typeface="Times New Roman"/>
              <a:ea typeface="Times New Roman"/>
              <a:cs typeface="Times New Roman"/>
              <a:sym typeface="Times New Roman"/>
            </a:endParaRPr>
          </a:p>
          <a:p>
            <a:pPr marL="0" lvl="0" indent="0">
              <a:spcBef>
                <a:spcPts val="300"/>
              </a:spcBef>
              <a:buSzTx/>
              <a:buNone/>
              <a:defRPr sz="1800"/>
            </a:pPr>
            <a:r>
              <a:rPr sz="1300" b="1" dirty="0">
                <a:latin typeface="Times New Roman"/>
                <a:ea typeface="Times New Roman"/>
                <a:cs typeface="Times New Roman"/>
                <a:sym typeface="Times New Roman"/>
              </a:rPr>
              <a:t>2. </a:t>
            </a:r>
            <a:r>
              <a:rPr sz="1300" b="1" dirty="0">
                <a:solidFill>
                  <a:srgbClr val="00B050"/>
                </a:solidFill>
                <a:latin typeface="Times New Roman Bold"/>
                <a:ea typeface="Times New Roman Bold"/>
                <a:cs typeface="Times New Roman Bold"/>
                <a:sym typeface="Times New Roman Bold"/>
              </a:rPr>
              <a:t>Lucky draw</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Mang</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Giáng</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Sinh</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về</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khắp</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nơi</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Tặng</a:t>
            </a:r>
            <a:r>
              <a:rPr sz="1300" dirty="0">
                <a:latin typeface="Times New Roman Bold"/>
                <a:ea typeface="Times New Roman Bold"/>
                <a:cs typeface="Times New Roman Bold"/>
                <a:sym typeface="Times New Roman Bold"/>
              </a:rPr>
              <a:t> </a:t>
            </a:r>
            <a:r>
              <a:rPr lang="en-US" sz="1300" dirty="0" smtClean="0">
                <a:latin typeface="Times New Roman Bold"/>
                <a:ea typeface="Times New Roman Bold"/>
                <a:cs typeface="Times New Roman Bold"/>
                <a:sym typeface="Times New Roman Bold"/>
              </a:rPr>
              <a:t>85</a:t>
            </a:r>
            <a:r>
              <a:rPr sz="1300" dirty="0" smtClean="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bánh</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kem</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vào</a:t>
            </a:r>
            <a:r>
              <a:rPr sz="1300" dirty="0">
                <a:latin typeface="Times New Roman Bold"/>
                <a:ea typeface="Times New Roman Bold"/>
                <a:cs typeface="Times New Roman Bold"/>
                <a:sym typeface="Times New Roman Bold"/>
              </a:rPr>
              <a:t> </a:t>
            </a:r>
            <a:r>
              <a:rPr sz="1300" dirty="0" err="1">
                <a:latin typeface="Times New Roman Bold"/>
                <a:ea typeface="Times New Roman Bold"/>
                <a:cs typeface="Times New Roman Bold"/>
                <a:sym typeface="Times New Roman Bold"/>
              </a:rPr>
              <a:t>ngày</a:t>
            </a:r>
            <a:r>
              <a:rPr sz="1300" dirty="0">
                <a:latin typeface="Times New Roman Bold"/>
                <a:ea typeface="Times New Roman Bold"/>
                <a:cs typeface="Times New Roman Bold"/>
                <a:sym typeface="Times New Roman Bold"/>
              </a:rPr>
              <a:t> 24.12.2016</a:t>
            </a:r>
          </a:p>
          <a:p>
            <a:pPr marL="0" lvl="0" indent="0">
              <a:spcBef>
                <a:spcPts val="300"/>
              </a:spcBef>
              <a:buFont typeface="Times New Roman"/>
              <a:buChar char="•"/>
              <a:defRPr sz="1800"/>
            </a:pPr>
            <a:r>
              <a:rPr sz="1300" u="sng" dirty="0" err="1">
                <a:latin typeface="Times New Roman Bold"/>
                <a:ea typeface="Times New Roman Bold"/>
                <a:cs typeface="Times New Roman Bold"/>
                <a:sym typeface="Times New Roman Bold"/>
              </a:rPr>
              <a:t>Thời</a:t>
            </a:r>
            <a:r>
              <a:rPr sz="1300" u="sng" dirty="0">
                <a:latin typeface="Times New Roman Bold"/>
                <a:ea typeface="Times New Roman Bold"/>
                <a:cs typeface="Times New Roman Bold"/>
                <a:sym typeface="Times New Roman Bold"/>
              </a:rPr>
              <a:t> </a:t>
            </a:r>
            <a:r>
              <a:rPr sz="1300" u="sng" dirty="0" err="1">
                <a:latin typeface="Times New Roman Bold"/>
                <a:ea typeface="Times New Roman Bold"/>
                <a:cs typeface="Times New Roman Bold"/>
                <a:sym typeface="Times New Roman Bold"/>
              </a:rPr>
              <a:t>gian</a:t>
            </a:r>
            <a:r>
              <a:rPr sz="1300" u="sng" dirty="0">
                <a:latin typeface="Times New Roman Bold"/>
                <a:ea typeface="Times New Roman Bold"/>
                <a:cs typeface="Times New Roman Bold"/>
                <a:sym typeface="Times New Roman Bold"/>
              </a:rPr>
              <a:t>: </a:t>
            </a:r>
            <a:r>
              <a:rPr lang="en-US" sz="1300" dirty="0" smtClean="0">
                <a:latin typeface="Times New Roman"/>
                <a:ea typeface="Times New Roman Bold"/>
                <a:cs typeface="Times New Roman"/>
                <a:sym typeface="Times New Roman"/>
              </a:rPr>
              <a:t>20</a:t>
            </a:r>
            <a:r>
              <a:rPr sz="1300" dirty="0" smtClean="0">
                <a:latin typeface="Times New Roman"/>
                <a:ea typeface="Times New Roman"/>
                <a:cs typeface="Times New Roman"/>
                <a:sym typeface="Times New Roman"/>
              </a:rPr>
              <a:t>.11 </a:t>
            </a:r>
            <a:r>
              <a:rPr sz="1300" dirty="0">
                <a:latin typeface="Times New Roman"/>
                <a:ea typeface="Times New Roman"/>
                <a:cs typeface="Times New Roman"/>
                <a:sym typeface="Times New Roman"/>
              </a:rPr>
              <a:t>– 23.12</a:t>
            </a:r>
          </a:p>
          <a:p>
            <a:pPr marL="0" lvl="0" indent="0">
              <a:spcBef>
                <a:spcPts val="300"/>
              </a:spcBef>
              <a:buFont typeface="Times New Roman"/>
              <a:buChar char="•"/>
              <a:defRPr sz="1800"/>
            </a:pPr>
            <a:r>
              <a:rPr sz="1300" u="sng" dirty="0" err="1">
                <a:latin typeface="Times New Roman Bold"/>
                <a:ea typeface="Times New Roman Bold"/>
                <a:cs typeface="Times New Roman Bold"/>
                <a:sym typeface="Times New Roman Bold"/>
              </a:rPr>
              <a:t>Địa</a:t>
            </a:r>
            <a:r>
              <a:rPr sz="1300" u="sng" dirty="0">
                <a:latin typeface="Times New Roman Bold"/>
                <a:ea typeface="Times New Roman Bold"/>
                <a:cs typeface="Times New Roman Bold"/>
                <a:sym typeface="Times New Roman Bold"/>
              </a:rPr>
              <a:t> </a:t>
            </a:r>
            <a:r>
              <a:rPr sz="1300" u="sng" dirty="0" err="1">
                <a:latin typeface="Times New Roman Bold"/>
                <a:ea typeface="Times New Roman Bold"/>
                <a:cs typeface="Times New Roman Bold"/>
                <a:sym typeface="Times New Roman Bold"/>
              </a:rPr>
              <a:t>điểm</a:t>
            </a:r>
            <a:r>
              <a:rPr sz="1300" u="sng" dirty="0">
                <a:latin typeface="Times New Roman Bold"/>
                <a:ea typeface="Times New Roman Bold"/>
                <a:cs typeface="Times New Roman Bold"/>
                <a:sym typeface="Times New Roman Bold"/>
              </a:rPr>
              <a:t>: </a:t>
            </a:r>
            <a:r>
              <a:rPr sz="1300" dirty="0" smtClean="0">
                <a:latin typeface="Times New Roman"/>
                <a:ea typeface="Times New Roman"/>
                <a:cs typeface="Times New Roman"/>
                <a:sym typeface="Times New Roman"/>
              </a:rPr>
              <a:t>1</a:t>
            </a:r>
            <a:r>
              <a:rPr lang="en-US" sz="1300" dirty="0" smtClean="0">
                <a:latin typeface="Times New Roman"/>
                <a:ea typeface="Times New Roman"/>
                <a:cs typeface="Times New Roman"/>
                <a:sym typeface="Times New Roman"/>
              </a:rPr>
              <a:t>7</a:t>
            </a:r>
            <a:r>
              <a:rPr sz="1300" dirty="0" smtClean="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cửa</a:t>
            </a:r>
            <a:r>
              <a:rPr sz="1300" dirty="0">
                <a:latin typeface="Times New Roman"/>
                <a:ea typeface="Times New Roman"/>
                <a:cs typeface="Times New Roman"/>
                <a:sym typeface="Times New Roman"/>
              </a:rPr>
              <a:t> </a:t>
            </a:r>
            <a:r>
              <a:rPr sz="1300" dirty="0" err="1" smtClean="0">
                <a:latin typeface="Times New Roman"/>
                <a:ea typeface="Times New Roman"/>
                <a:cs typeface="Times New Roman"/>
                <a:sym typeface="Times New Roman"/>
              </a:rPr>
              <a:t>hàng</a:t>
            </a:r>
            <a:r>
              <a:rPr lang="en-US" sz="1300" dirty="0" smtClean="0">
                <a:latin typeface="Times New Roman"/>
                <a:ea typeface="Times New Roman"/>
                <a:cs typeface="Times New Roman"/>
                <a:sym typeface="Times New Roman"/>
              </a:rPr>
              <a:t>.</a:t>
            </a:r>
            <a:r>
              <a:rPr sz="1300" dirty="0" smtClean="0">
                <a:latin typeface="Times New Roman"/>
                <a:ea typeface="Times New Roman"/>
                <a:cs typeface="Times New Roman"/>
                <a:sym typeface="Times New Roman"/>
              </a:rPr>
              <a:t> </a:t>
            </a:r>
            <a:endParaRPr sz="1300" dirty="0">
              <a:latin typeface="Times New Roman"/>
              <a:ea typeface="Times New Roman"/>
              <a:cs typeface="Times New Roman"/>
              <a:sym typeface="Times New Roman"/>
            </a:endParaRPr>
          </a:p>
          <a:p>
            <a:pPr marL="0" lvl="0" indent="0">
              <a:spcBef>
                <a:spcPts val="300"/>
              </a:spcBef>
              <a:buFont typeface="Times New Roman"/>
              <a:buChar char="•"/>
              <a:defRPr sz="1800"/>
            </a:pPr>
            <a:r>
              <a:rPr sz="1300" dirty="0" err="1">
                <a:latin typeface="Times New Roman"/>
                <a:ea typeface="Times New Roman"/>
                <a:cs typeface="Times New Roman"/>
                <a:sym typeface="Times New Roman"/>
              </a:rPr>
              <a:t>Đối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tượng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tham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tất</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cả</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các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tổ</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chức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cá</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nhân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công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nhân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Việt</a:t>
            </a:r>
            <a:r>
              <a:rPr sz="1300" dirty="0">
                <a:latin typeface="Times New Roman"/>
                <a:ea typeface="Times New Roman"/>
                <a:cs typeface="Times New Roman"/>
                <a:sym typeface="Times New Roman"/>
              </a:rPr>
              <a:t> Nam, </a:t>
            </a:r>
            <a:r>
              <a:rPr sz="1300" dirty="0" err="1">
                <a:latin typeface="Times New Roman"/>
                <a:ea typeface="Times New Roman"/>
                <a:cs typeface="Times New Roman"/>
                <a:sym typeface="Times New Roman"/>
              </a:rPr>
              <a:t>người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nước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ngoài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sinh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sống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làm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việc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tại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thành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phố</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Hồ</a:t>
            </a:r>
            <a:r>
              <a:rPr sz="1300" dirty="0">
                <a:latin typeface="Times New Roman"/>
                <a:ea typeface="Times New Roman"/>
                <a:cs typeface="Times New Roman"/>
                <a:sym typeface="Times New Roman"/>
              </a:rPr>
              <a:t> Chí Minh, </a:t>
            </a:r>
            <a:r>
              <a:rPr sz="1300" dirty="0" err="1">
                <a:latin typeface="Times New Roman"/>
                <a:ea typeface="Times New Roman"/>
                <a:cs typeface="Times New Roman"/>
                <a:sym typeface="Times New Roman"/>
              </a:rPr>
              <a:t>tất</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cả</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nhân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viên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của</a:t>
            </a:r>
            <a:r>
              <a:rPr sz="1300" dirty="0">
                <a:latin typeface="Times New Roman"/>
                <a:ea typeface="Times New Roman"/>
                <a:cs typeface="Times New Roman"/>
                <a:sym typeface="Times New Roman"/>
              </a:rPr>
              <a:t> BreadTalk </a:t>
            </a:r>
            <a:r>
              <a:rPr sz="1300" dirty="0" err="1">
                <a:latin typeface="Times New Roman"/>
                <a:ea typeface="Times New Roman"/>
                <a:cs typeface="Times New Roman"/>
                <a:sym typeface="Times New Roman"/>
              </a:rPr>
              <a:t>Viêt</a:t>
            </a:r>
            <a:r>
              <a:rPr sz="1300" dirty="0">
                <a:latin typeface="Times New Roman"/>
                <a:ea typeface="Times New Roman"/>
                <a:cs typeface="Times New Roman"/>
                <a:sym typeface="Times New Roman"/>
              </a:rPr>
              <a:t> Nam </a:t>
            </a:r>
            <a:r>
              <a:rPr sz="1300" dirty="0" err="1">
                <a:latin typeface="Times New Roman"/>
                <a:ea typeface="Times New Roman"/>
                <a:cs typeface="Times New Roman"/>
                <a:sym typeface="Times New Roman"/>
              </a:rPr>
              <a:t>không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được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phép</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tham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gia</a:t>
            </a:r>
            <a:r>
              <a:rPr sz="1300" dirty="0">
                <a:latin typeface="Times New Roman"/>
                <a:ea typeface="Times New Roman"/>
                <a:cs typeface="Times New Roman"/>
                <a:sym typeface="Times New Roman"/>
              </a:rPr>
              <a:t>.</a:t>
            </a:r>
          </a:p>
          <a:p>
            <a:pPr marL="0" lvl="0" indent="0">
              <a:spcBef>
                <a:spcPts val="300"/>
              </a:spcBef>
              <a:buFont typeface="Times New Roman"/>
              <a:buChar char="•"/>
              <a:defRPr sz="1800"/>
            </a:pPr>
            <a:r>
              <a:rPr sz="1300" u="sng" dirty="0" err="1">
                <a:latin typeface="Times New Roman Bold"/>
                <a:ea typeface="Times New Roman Bold"/>
                <a:cs typeface="Times New Roman Bold"/>
                <a:sym typeface="Times New Roman Bold"/>
              </a:rPr>
              <a:t>Thể</a:t>
            </a:r>
            <a:r>
              <a:rPr sz="1300" u="sng" dirty="0">
                <a:latin typeface="Times New Roman Bold"/>
                <a:ea typeface="Times New Roman Bold"/>
                <a:cs typeface="Times New Roman Bold"/>
                <a:sym typeface="Times New Roman Bold"/>
              </a:rPr>
              <a:t> </a:t>
            </a:r>
            <a:r>
              <a:rPr sz="1300" u="sng" dirty="0" err="1">
                <a:latin typeface="Times New Roman Bold"/>
                <a:ea typeface="Times New Roman Bold"/>
                <a:cs typeface="Times New Roman Bold"/>
                <a:sym typeface="Times New Roman Bold"/>
              </a:rPr>
              <a:t>lệ</a:t>
            </a:r>
            <a:r>
              <a:rPr sz="1300" u="sng" dirty="0">
                <a:latin typeface="Times New Roman Bold"/>
                <a:ea typeface="Times New Roman Bold"/>
                <a:cs typeface="Times New Roman Bold"/>
                <a:sym typeface="Times New Roman Bold"/>
              </a:rPr>
              <a:t>:</a:t>
            </a:r>
          </a:p>
          <a:p>
            <a:pPr marL="0" lvl="0" indent="0">
              <a:spcBef>
                <a:spcPts val="300"/>
              </a:spcBef>
              <a:buFont typeface="Wingdings"/>
              <a:buChar char="➢"/>
              <a:defRPr sz="1800"/>
            </a:pPr>
            <a:r>
              <a:rPr sz="1300" dirty="0" err="1">
                <a:latin typeface="Times New Roman"/>
                <a:ea typeface="Times New Roman"/>
                <a:cs typeface="Times New Roman"/>
                <a:sym typeface="Times New Roman"/>
              </a:rPr>
              <a:t>Từ</a:t>
            </a:r>
            <a:r>
              <a:rPr sz="1300" dirty="0">
                <a:latin typeface="Times New Roman"/>
                <a:ea typeface="Times New Roman"/>
                <a:cs typeface="Times New Roman"/>
                <a:sym typeface="Times New Roman"/>
              </a:rPr>
              <a:t> </a:t>
            </a:r>
            <a:r>
              <a:rPr lang="en-US" sz="1300" dirty="0" smtClean="0">
                <a:latin typeface="Times New Roman"/>
                <a:ea typeface="Times New Roman"/>
                <a:cs typeface="Times New Roman"/>
                <a:sym typeface="Times New Roman"/>
              </a:rPr>
              <a:t>20</a:t>
            </a:r>
            <a:r>
              <a:rPr sz="1300" dirty="0" smtClean="0">
                <a:latin typeface="Times New Roman"/>
                <a:ea typeface="Times New Roman"/>
                <a:cs typeface="Times New Roman"/>
                <a:sym typeface="Times New Roman"/>
              </a:rPr>
              <a:t>.11 </a:t>
            </a:r>
            <a:r>
              <a:rPr sz="1300" dirty="0">
                <a:latin typeface="Times New Roman"/>
                <a:ea typeface="Times New Roman"/>
                <a:cs typeface="Times New Roman"/>
                <a:sym typeface="Times New Roman"/>
              </a:rPr>
              <a:t>– 23.12, </a:t>
            </a:r>
            <a:r>
              <a:rPr sz="1300" dirty="0" err="1">
                <a:latin typeface="Times New Roman"/>
                <a:ea typeface="Times New Roman"/>
                <a:cs typeface="Times New Roman"/>
                <a:sym typeface="Times New Roman"/>
              </a:rPr>
              <a:t>với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mỗi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hóa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đơn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mua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bất</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kỳ</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sản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phẩm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bánh</a:t>
            </a:r>
            <a:r>
              <a:rPr sz="1300" dirty="0">
                <a:latin typeface="Times New Roman"/>
                <a:ea typeface="Times New Roman"/>
                <a:cs typeface="Times New Roman"/>
                <a:sym typeface="Times New Roman"/>
              </a:rPr>
              <a:t> Noel </a:t>
            </a:r>
            <a:r>
              <a:rPr sz="1300" dirty="0" err="1">
                <a:latin typeface="Times New Roman"/>
                <a:ea typeface="Times New Roman"/>
                <a:cs typeface="Times New Roman"/>
                <a:sym typeface="Times New Roman"/>
              </a:rPr>
              <a:t>sẽ</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có</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cơ</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hội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tham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chương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trình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bốc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thăm</a:t>
            </a:r>
            <a:r>
              <a:rPr sz="1300" dirty="0">
                <a:latin typeface="Times New Roman"/>
                <a:ea typeface="Times New Roman"/>
                <a:cs typeface="Times New Roman"/>
                <a:sym typeface="Times New Roman"/>
              </a:rPr>
              <a:t> may </a:t>
            </a:r>
            <a:r>
              <a:rPr sz="1300" dirty="0" err="1">
                <a:latin typeface="Times New Roman"/>
                <a:ea typeface="Times New Roman"/>
                <a:cs typeface="Times New Roman"/>
                <a:sym typeface="Times New Roman"/>
              </a:rPr>
              <a:t>mắn</a:t>
            </a:r>
            <a:r>
              <a:rPr sz="1300" dirty="0">
                <a:latin typeface="Times New Roman"/>
                <a:ea typeface="Times New Roman"/>
                <a:cs typeface="Times New Roman"/>
                <a:sym typeface="Times New Roman"/>
              </a:rPr>
              <a:t>.</a:t>
            </a:r>
          </a:p>
          <a:p>
            <a:pPr marL="0" lvl="0" indent="0">
              <a:spcBef>
                <a:spcPts val="300"/>
              </a:spcBef>
              <a:buFont typeface="Wingdings"/>
              <a:buChar char="➢"/>
              <a:defRPr sz="1800"/>
            </a:pPr>
            <a:r>
              <a:rPr sz="1300" dirty="0" err="1">
                <a:latin typeface="Times New Roman"/>
                <a:ea typeface="Times New Roman"/>
                <a:cs typeface="Times New Roman"/>
                <a:sym typeface="Times New Roman"/>
              </a:rPr>
              <a:t>Khách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phải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ghi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đầy</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đủ</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thông</a:t>
            </a:r>
            <a:r>
              <a:rPr sz="1300" dirty="0">
                <a:latin typeface="Times New Roman"/>
                <a:ea typeface="Times New Roman"/>
                <a:cs typeface="Times New Roman"/>
                <a:sym typeface="Times New Roman"/>
              </a:rPr>
              <a:t> tin </a:t>
            </a:r>
            <a:r>
              <a:rPr sz="1300" dirty="0" err="1">
                <a:latin typeface="Times New Roman"/>
                <a:ea typeface="Times New Roman"/>
                <a:cs typeface="Times New Roman"/>
                <a:sym typeface="Times New Roman"/>
              </a:rPr>
              <a:t>như</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họ</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tên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người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mua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địa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chỉ</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số</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điện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thoại</a:t>
            </a:r>
            <a:r>
              <a:rPr sz="1300" dirty="0">
                <a:latin typeface="Times New Roman"/>
                <a:ea typeface="Times New Roman"/>
                <a:cs typeface="Times New Roman"/>
                <a:sym typeface="Times New Roman"/>
              </a:rPr>
              <a:t>, CMND </a:t>
            </a:r>
            <a:r>
              <a:rPr sz="1300" dirty="0" err="1">
                <a:latin typeface="Times New Roman"/>
                <a:ea typeface="Times New Roman"/>
                <a:cs typeface="Times New Roman"/>
                <a:sym typeface="Times New Roman"/>
              </a:rPr>
              <a:t>vào</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hóa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đơn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mua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bỏ</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vào</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thùng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phiếu</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tại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mỗi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cửa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a:t>
            </a:r>
          </a:p>
          <a:p>
            <a:pPr marL="0" lvl="0" indent="0">
              <a:spcBef>
                <a:spcPts val="300"/>
              </a:spcBef>
              <a:buFont typeface="Wingdings"/>
              <a:buChar char="➢"/>
              <a:defRPr sz="1800"/>
            </a:pPr>
            <a:r>
              <a:rPr sz="1300" dirty="0" err="1">
                <a:latin typeface="Times New Roman"/>
                <a:ea typeface="Times New Roman"/>
                <a:cs typeface="Times New Roman"/>
                <a:sym typeface="Times New Roman"/>
              </a:rPr>
              <a:t>Ngày</a:t>
            </a:r>
            <a:r>
              <a:rPr sz="1300" dirty="0">
                <a:latin typeface="Times New Roman"/>
                <a:ea typeface="Times New Roman"/>
                <a:cs typeface="Times New Roman"/>
                <a:sym typeface="Times New Roman"/>
              </a:rPr>
              <a:t> 23.12 </a:t>
            </a:r>
            <a:r>
              <a:rPr sz="1300" dirty="0" err="1">
                <a:latin typeface="Times New Roman"/>
                <a:ea typeface="Times New Roman"/>
                <a:cs typeface="Times New Roman"/>
                <a:sym typeface="Times New Roman"/>
              </a:rPr>
              <a:t>vào</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lúc</a:t>
            </a:r>
            <a:r>
              <a:rPr sz="1300" dirty="0">
                <a:latin typeface="Times New Roman"/>
                <a:ea typeface="Times New Roman"/>
                <a:cs typeface="Times New Roman"/>
                <a:sym typeface="Times New Roman"/>
              </a:rPr>
              <a:t> 19h00, </a:t>
            </a:r>
            <a:r>
              <a:rPr sz="1300" dirty="0" err="1">
                <a:latin typeface="Times New Roman"/>
                <a:ea typeface="Times New Roman"/>
                <a:cs typeface="Times New Roman"/>
                <a:sym typeface="Times New Roman"/>
              </a:rPr>
              <a:t>tại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mỗi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cửa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sẽ</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diễn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ra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chương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trình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bốc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thăm</a:t>
            </a:r>
            <a:r>
              <a:rPr sz="1300" dirty="0">
                <a:latin typeface="Times New Roman"/>
                <a:ea typeface="Times New Roman"/>
                <a:cs typeface="Times New Roman"/>
                <a:sym typeface="Times New Roman"/>
              </a:rPr>
              <a:t> do </a:t>
            </a:r>
            <a:r>
              <a:rPr sz="1300" dirty="0" err="1">
                <a:latin typeface="Times New Roman"/>
                <a:ea typeface="Times New Roman"/>
                <a:cs typeface="Times New Roman"/>
                <a:sym typeface="Times New Roman"/>
              </a:rPr>
              <a:t>một</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khách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ngẫu</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nhiên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đến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mua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bốc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ra</a:t>
            </a:r>
            <a:r>
              <a:rPr sz="1300" dirty="0">
                <a:latin typeface="Times New Roman"/>
                <a:ea typeface="Times New Roman"/>
                <a:cs typeface="Times New Roman"/>
                <a:sym typeface="Times New Roman"/>
              </a:rPr>
              <a:t> 05 </a:t>
            </a:r>
            <a:r>
              <a:rPr sz="1300" dirty="0" err="1">
                <a:latin typeface="Times New Roman"/>
                <a:ea typeface="Times New Roman"/>
                <a:cs typeface="Times New Roman"/>
                <a:sym typeface="Times New Roman"/>
              </a:rPr>
              <a:t>phiếu</a:t>
            </a:r>
            <a:r>
              <a:rPr sz="1300" dirty="0">
                <a:latin typeface="Times New Roman"/>
                <a:ea typeface="Times New Roman"/>
                <a:cs typeface="Times New Roman"/>
                <a:sym typeface="Times New Roman"/>
              </a:rPr>
              <a:t> may </a:t>
            </a:r>
            <a:r>
              <a:rPr sz="1300" dirty="0" err="1">
                <a:latin typeface="Times New Roman"/>
                <a:ea typeface="Times New Roman"/>
                <a:cs typeface="Times New Roman"/>
                <a:sym typeface="Times New Roman"/>
              </a:rPr>
              <a:t>mắn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Kết</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quả</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sẽ</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được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ghi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lại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thông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báo</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với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khách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qua </a:t>
            </a:r>
            <a:r>
              <a:rPr sz="1300" dirty="0" err="1">
                <a:latin typeface="Times New Roman"/>
                <a:ea typeface="Times New Roman"/>
                <a:cs typeface="Times New Roman"/>
                <a:sym typeface="Times New Roman"/>
              </a:rPr>
              <a:t>facebook</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hoặc</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điện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thoại</a:t>
            </a:r>
            <a:r>
              <a:rPr sz="1300" dirty="0">
                <a:latin typeface="Times New Roman"/>
                <a:ea typeface="Times New Roman"/>
                <a:cs typeface="Times New Roman"/>
                <a:sym typeface="Times New Roman"/>
              </a:rPr>
              <a:t>.</a:t>
            </a:r>
          </a:p>
          <a:p>
            <a:pPr marL="0" lvl="0" indent="0">
              <a:spcBef>
                <a:spcPts val="300"/>
              </a:spcBef>
              <a:buFont typeface="Wingdings"/>
              <a:buChar char="➢"/>
              <a:defRPr sz="1800"/>
            </a:pPr>
            <a:r>
              <a:rPr sz="1300" dirty="0" err="1">
                <a:latin typeface="Times New Roman"/>
                <a:ea typeface="Times New Roman"/>
                <a:cs typeface="Times New Roman"/>
                <a:sym typeface="Times New Roman"/>
              </a:rPr>
              <a:t>Thời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gian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nhận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 24.12</a:t>
            </a:r>
          </a:p>
          <a:p>
            <a:pPr marL="0" lvl="0" indent="0">
              <a:spcBef>
                <a:spcPts val="300"/>
              </a:spcBef>
              <a:buFont typeface="Wingdings"/>
              <a:buChar char="➢"/>
              <a:defRPr sz="1800"/>
            </a:pPr>
            <a:r>
              <a:rPr sz="1300" dirty="0" err="1">
                <a:latin typeface="Times New Roman"/>
                <a:ea typeface="Times New Roman"/>
                <a:cs typeface="Times New Roman"/>
                <a:sym typeface="Times New Roman"/>
              </a:rPr>
              <a:t>Địa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điểm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nhận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tại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mỗi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cửa</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hàng</a:t>
            </a:r>
            <a:r>
              <a:rPr sz="1300" dirty="0">
                <a:latin typeface="Times New Roman"/>
                <a:ea typeface="Times New Roman"/>
                <a:cs typeface="Times New Roman"/>
                <a:sym typeface="Times New Roman"/>
              </a:rPr>
              <a:t> BreadTalk </a:t>
            </a:r>
            <a:r>
              <a:rPr sz="1300" dirty="0" err="1">
                <a:latin typeface="Times New Roman"/>
                <a:ea typeface="Times New Roman"/>
                <a:cs typeface="Times New Roman"/>
                <a:sym typeface="Times New Roman"/>
              </a:rPr>
              <a:t>mà</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khách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đã</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trúng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a:t>
            </a:r>
          </a:p>
          <a:p>
            <a:pPr marL="0" lvl="0" indent="0">
              <a:spcBef>
                <a:spcPts val="300"/>
              </a:spcBef>
              <a:buFont typeface="Times New Roman"/>
              <a:buChar char="•"/>
              <a:defRPr sz="1800"/>
            </a:pPr>
            <a:r>
              <a:rPr sz="1300" u="sng" dirty="0" err="1">
                <a:latin typeface="Times New Roman Bold"/>
                <a:ea typeface="Times New Roman Bold"/>
                <a:cs typeface="Times New Roman Bold"/>
                <a:sym typeface="Times New Roman Bold"/>
              </a:rPr>
              <a:t>Lưu</a:t>
            </a:r>
            <a:r>
              <a:rPr sz="1300" u="sng" dirty="0">
                <a:latin typeface="Times New Roman Bold"/>
                <a:ea typeface="Times New Roman Bold"/>
                <a:cs typeface="Times New Roman Bold"/>
                <a:sym typeface="Times New Roman Bold"/>
              </a:rPr>
              <a:t> ý:</a:t>
            </a:r>
          </a:p>
          <a:p>
            <a:pPr marL="0" lvl="0" indent="0">
              <a:spcBef>
                <a:spcPts val="300"/>
              </a:spcBef>
              <a:buFont typeface="Wingdings"/>
              <a:buChar char="➢"/>
              <a:defRPr sz="1800"/>
            </a:pPr>
            <a:r>
              <a:rPr sz="1300" dirty="0" err="1">
                <a:latin typeface="Times New Roman"/>
                <a:ea typeface="Times New Roman"/>
                <a:cs typeface="Times New Roman"/>
                <a:sym typeface="Times New Roman"/>
              </a:rPr>
              <a:t>Khi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đến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nhận</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vui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lòng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mang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giấy</a:t>
            </a:r>
            <a:r>
              <a:rPr sz="1300" dirty="0">
                <a:latin typeface="Times New Roman"/>
                <a:ea typeface="Times New Roman"/>
                <a:cs typeface="Times New Roman"/>
                <a:sym typeface="Times New Roman"/>
              </a:rPr>
              <a:t> CMND </a:t>
            </a:r>
            <a:r>
              <a:rPr sz="1300" dirty="0" err="1">
                <a:latin typeface="Times New Roman"/>
                <a:ea typeface="Times New Roman"/>
                <a:cs typeface="Times New Roman"/>
                <a:sym typeface="Times New Roman"/>
              </a:rPr>
              <a:t>để</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đối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chiếu</a:t>
            </a:r>
            <a:r>
              <a:rPr sz="1300" dirty="0">
                <a:latin typeface="Times New Roman"/>
                <a:ea typeface="Times New Roman"/>
                <a:cs typeface="Times New Roman"/>
                <a:sym typeface="Times New Roman"/>
              </a:rPr>
              <a:t>.</a:t>
            </a:r>
          </a:p>
          <a:p>
            <a:pPr marL="0" lvl="0" indent="0">
              <a:spcBef>
                <a:spcPts val="300"/>
              </a:spcBef>
              <a:buFont typeface="Wingdings"/>
              <a:buChar char="➢"/>
              <a:defRPr sz="1800"/>
            </a:pPr>
            <a:r>
              <a:rPr sz="1300" dirty="0" err="1">
                <a:latin typeface="Times New Roman"/>
                <a:ea typeface="Times New Roman"/>
                <a:cs typeface="Times New Roman"/>
                <a:sym typeface="Times New Roman"/>
              </a:rPr>
              <a:t>Cơ</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cấu</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a:t>
            </a:r>
          </a:p>
          <a:p>
            <a:pPr marL="0" lvl="0" indent="0">
              <a:spcBef>
                <a:spcPts val="300"/>
              </a:spcBef>
              <a:buFont typeface="Wingdings"/>
              <a:buChar char="➢"/>
              <a:defRPr sz="1800"/>
            </a:pPr>
            <a:r>
              <a:rPr lang="en-US" sz="1300" dirty="0" smtClean="0">
                <a:latin typeface="Times New Roman"/>
                <a:ea typeface="Times New Roman"/>
                <a:cs typeface="Times New Roman"/>
                <a:sym typeface="Times New Roman"/>
              </a:rPr>
              <a:t>85</a:t>
            </a:r>
            <a:r>
              <a:rPr sz="1300" dirty="0" smtClean="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thưởng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mỗi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giải</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là</a:t>
            </a:r>
            <a:r>
              <a:rPr sz="1300" dirty="0">
                <a:latin typeface="Times New Roman"/>
                <a:ea typeface="Times New Roman"/>
                <a:cs typeface="Times New Roman"/>
                <a:sym typeface="Times New Roman"/>
              </a:rPr>
              <a:t> 01 </a:t>
            </a:r>
            <a:r>
              <a:rPr sz="1300" dirty="0" err="1">
                <a:latin typeface="Times New Roman"/>
                <a:ea typeface="Times New Roman"/>
                <a:cs typeface="Times New Roman"/>
                <a:sym typeface="Times New Roman"/>
              </a:rPr>
              <a:t>bánh</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kem</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Giáng</a:t>
            </a:r>
            <a:r>
              <a:rPr sz="1300" dirty="0">
                <a:latin typeface="Times New Roman"/>
                <a:ea typeface="Times New Roman"/>
                <a:cs typeface="Times New Roman"/>
                <a:sym typeface="Times New Roman"/>
              </a:rPr>
              <a:t> </a:t>
            </a:r>
            <a:r>
              <a:rPr sz="1300" dirty="0" err="1">
                <a:latin typeface="Times New Roman"/>
                <a:ea typeface="Times New Roman"/>
                <a:cs typeface="Times New Roman"/>
                <a:sym typeface="Times New Roman"/>
              </a:rPr>
              <a:t>sinh</a:t>
            </a:r>
            <a:r>
              <a:rPr sz="1300" dirty="0">
                <a:latin typeface="Times New Roman"/>
                <a:ea typeface="Times New Roman"/>
                <a:cs typeface="Times New Roman"/>
                <a:sym typeface="Times New Roman"/>
              </a:rPr>
              <a: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7.jpg"/>
          <p:cNvPicPr/>
          <p:nvPr/>
        </p:nvPicPr>
        <p:blipFill>
          <a:blip r:embed="rId2">
            <a:extLst/>
          </a:blip>
          <a:stretch>
            <a:fillRect/>
          </a:stretch>
        </p:blipFill>
        <p:spPr>
          <a:xfrm>
            <a:off x="0" y="-58135"/>
            <a:ext cx="9144000" cy="6916135"/>
          </a:xfrm>
          <a:prstGeom prst="rect">
            <a:avLst/>
          </a:prstGeom>
          <a:ln w="12700">
            <a:miter lim="400000"/>
          </a:ln>
        </p:spPr>
      </p:pic>
      <p:sp>
        <p:nvSpPr>
          <p:cNvPr id="168" name="Shape 168"/>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a:t>Timeline</a:t>
            </a:r>
          </a:p>
        </p:txBody>
      </p:sp>
      <p:sp>
        <p:nvSpPr>
          <p:cNvPr id="169" name="Shape 169"/>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476248" lvl="0" indent="-476248">
              <a:buFont typeface="Times New Roman"/>
              <a:buChar char="•"/>
              <a:defRPr sz="1800"/>
            </a:pPr>
            <a:r>
              <a:rPr sz="2500" b="1" dirty="0" err="1">
                <a:solidFill>
                  <a:srgbClr val="00B050"/>
                </a:solidFill>
              </a:rPr>
              <a:t>Thời</a:t>
            </a:r>
            <a:r>
              <a:rPr sz="2500" b="1" dirty="0">
                <a:solidFill>
                  <a:srgbClr val="00B050"/>
                </a:solidFill>
              </a:rPr>
              <a:t> </a:t>
            </a:r>
            <a:r>
              <a:rPr sz="2500" b="1" dirty="0" err="1">
                <a:solidFill>
                  <a:srgbClr val="00B050"/>
                </a:solidFill>
              </a:rPr>
              <a:t>gian</a:t>
            </a:r>
            <a:r>
              <a:rPr sz="2500" b="1" dirty="0">
                <a:solidFill>
                  <a:srgbClr val="00B050"/>
                </a:solidFill>
              </a:rPr>
              <a:t>: 15.11 - 31.12.2016</a:t>
            </a:r>
          </a:p>
          <a:p>
            <a:pPr marL="476248" lvl="0" indent="-476248">
              <a:buFont typeface="Times New Roman"/>
              <a:buChar char="•"/>
              <a:defRPr sz="1800"/>
            </a:pPr>
            <a:r>
              <a:rPr sz="2500" dirty="0"/>
              <a:t>Trang </a:t>
            </a:r>
            <a:r>
              <a:rPr sz="2500" dirty="0" err="1"/>
              <a:t>trí</a:t>
            </a:r>
            <a:r>
              <a:rPr sz="2500"/>
              <a:t>: </a:t>
            </a:r>
            <a:r>
              <a:rPr lang="en-US" sz="2500" smtClean="0"/>
              <a:t>20</a:t>
            </a:r>
            <a:r>
              <a:rPr sz="2500" smtClean="0"/>
              <a:t>.11 </a:t>
            </a:r>
            <a:r>
              <a:rPr sz="2500" dirty="0" err="1"/>
              <a:t>hoàn</a:t>
            </a:r>
            <a:r>
              <a:rPr sz="2500" dirty="0"/>
              <a:t> </a:t>
            </a:r>
            <a:r>
              <a:rPr sz="2500" dirty="0" err="1"/>
              <a:t>tất</a:t>
            </a:r>
            <a:endParaRPr sz="2500" dirty="0"/>
          </a:p>
          <a:p>
            <a:pPr marL="476248" lvl="0" indent="-476248">
              <a:buFont typeface="Times New Roman"/>
              <a:buChar char="•"/>
              <a:defRPr sz="1800"/>
            </a:pPr>
            <a:r>
              <a:rPr sz="2500" dirty="0" err="1"/>
              <a:t>Chạy</a:t>
            </a:r>
            <a:r>
              <a:rPr sz="2500" dirty="0"/>
              <a:t> Buns: 15.11 - 31.12</a:t>
            </a:r>
          </a:p>
          <a:p>
            <a:pPr marL="476248" lvl="0" indent="-476248">
              <a:buFont typeface="Times New Roman"/>
              <a:buChar char="•"/>
              <a:defRPr sz="1800"/>
            </a:pPr>
            <a:r>
              <a:rPr sz="2500" dirty="0"/>
              <a:t>01.12 - Cake Sing, cake </a:t>
            </a:r>
            <a:r>
              <a:rPr sz="2500" dirty="0" err="1"/>
              <a:t>Việt</a:t>
            </a:r>
            <a:r>
              <a:rPr sz="2500" dirty="0"/>
              <a:t>, sliced cakes </a:t>
            </a:r>
            <a:r>
              <a:rPr sz="2500" dirty="0" err="1"/>
              <a:t>chuyển</a:t>
            </a:r>
            <a:r>
              <a:rPr sz="2500" dirty="0"/>
              <a:t> </a:t>
            </a:r>
            <a:r>
              <a:rPr sz="2500" dirty="0" err="1"/>
              <a:t>chủ</a:t>
            </a:r>
            <a:r>
              <a:rPr sz="2500" dirty="0"/>
              <a:t> </a:t>
            </a:r>
            <a:r>
              <a:rPr sz="2500" dirty="0" err="1"/>
              <a:t>đề</a:t>
            </a:r>
            <a:r>
              <a:rPr sz="2500" dirty="0"/>
              <a:t> </a:t>
            </a:r>
            <a:r>
              <a:rPr sz="2500" dirty="0" err="1"/>
              <a:t>trang</a:t>
            </a:r>
            <a:r>
              <a:rPr sz="2500" dirty="0"/>
              <a:t> tri Noel (</a:t>
            </a:r>
            <a:r>
              <a:rPr sz="2500" dirty="0" err="1"/>
              <a:t>tỉ</a:t>
            </a:r>
            <a:r>
              <a:rPr sz="2500" dirty="0"/>
              <a:t> </a:t>
            </a:r>
            <a:r>
              <a:rPr sz="2500" dirty="0" err="1"/>
              <a:t>lệ</a:t>
            </a:r>
            <a:r>
              <a:rPr sz="2500" dirty="0"/>
              <a:t> 30/70)</a:t>
            </a:r>
          </a:p>
          <a:p>
            <a:pPr marL="476248" lvl="0" indent="-476248">
              <a:buFont typeface="Times New Roman"/>
              <a:buChar char="•"/>
              <a:defRPr sz="1800"/>
            </a:pPr>
            <a:r>
              <a:rPr sz="2500" dirty="0"/>
              <a:t>18.12 </a:t>
            </a:r>
            <a:r>
              <a:rPr lang="en-US" sz="2500" dirty="0" smtClean="0"/>
              <a:t>- </a:t>
            </a:r>
            <a:r>
              <a:rPr sz="2500" dirty="0" smtClean="0"/>
              <a:t>25.12</a:t>
            </a:r>
            <a:r>
              <a:rPr lang="en-US" sz="2500" dirty="0" smtClean="0"/>
              <a:t>:</a:t>
            </a:r>
            <a:r>
              <a:rPr sz="2500" dirty="0" smtClean="0"/>
              <a:t> </a:t>
            </a:r>
            <a:r>
              <a:rPr sz="2500" dirty="0"/>
              <a:t>Log cakes </a:t>
            </a:r>
            <a:r>
              <a:rPr sz="2500" dirty="0" err="1"/>
              <a:t>chuyển</a:t>
            </a:r>
            <a:r>
              <a:rPr sz="2500" dirty="0"/>
              <a:t> </a:t>
            </a:r>
            <a:r>
              <a:rPr sz="2500" dirty="0" err="1"/>
              <a:t>xuống</a:t>
            </a:r>
            <a:r>
              <a:rPr sz="2500" dirty="0"/>
              <a:t> CH </a:t>
            </a:r>
            <a:r>
              <a:rPr sz="2500" dirty="0" err="1"/>
              <a:t>bán</a:t>
            </a:r>
            <a:endParaRPr sz="2500" dirty="0"/>
          </a:p>
          <a:p>
            <a:pPr marL="476248" lvl="0" indent="-476248">
              <a:buFont typeface="Times New Roman"/>
              <a:buChar char="•"/>
              <a:defRPr sz="1800"/>
            </a:pPr>
            <a:r>
              <a:rPr sz="2500" dirty="0" smtClean="0"/>
              <a:t>23.12</a:t>
            </a:r>
            <a:r>
              <a:rPr lang="en-US" sz="2500" dirty="0" smtClean="0"/>
              <a:t>:</a:t>
            </a:r>
            <a:r>
              <a:rPr sz="2500" dirty="0" smtClean="0"/>
              <a:t> </a:t>
            </a:r>
            <a:r>
              <a:rPr sz="2500" dirty="0" err="1"/>
              <a:t>bốc</a:t>
            </a:r>
            <a:r>
              <a:rPr sz="2500" dirty="0"/>
              <a:t> </a:t>
            </a:r>
            <a:r>
              <a:rPr sz="2500" dirty="0" err="1"/>
              <a:t>thăm</a:t>
            </a:r>
            <a:r>
              <a:rPr sz="2500" dirty="0"/>
              <a:t> CT Lucky Draw</a:t>
            </a:r>
          </a:p>
          <a:p>
            <a:pPr marL="476248" lvl="0" indent="-476248">
              <a:buFont typeface="Times New Roman"/>
              <a:buChar char="•"/>
              <a:defRPr sz="1800"/>
            </a:pPr>
            <a:r>
              <a:rPr sz="2500" dirty="0" smtClean="0"/>
              <a:t>23.12</a:t>
            </a:r>
            <a:r>
              <a:rPr lang="en-US" sz="2500" smtClean="0"/>
              <a:t>: Chirstmas Party</a:t>
            </a:r>
            <a:endParaRPr sz="250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7.jpg"/>
          <p:cNvPicPr/>
          <p:nvPr/>
        </p:nvPicPr>
        <p:blipFill>
          <a:blip r:embed="rId2">
            <a:extLst/>
          </a:blip>
          <a:stretch>
            <a:fillRect/>
          </a:stretch>
        </p:blipFill>
        <p:spPr>
          <a:xfrm>
            <a:off x="0" y="-58135"/>
            <a:ext cx="9144000" cy="6916135"/>
          </a:xfrm>
          <a:prstGeom prst="rect">
            <a:avLst/>
          </a:prstGeom>
          <a:ln w="12700">
            <a:miter lim="400000"/>
          </a:ln>
        </p:spPr>
      </p:pic>
      <p:sp>
        <p:nvSpPr>
          <p:cNvPr id="20" name="Shape 20"/>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a:latin typeface="Times New Roman"/>
                <a:ea typeface="Times New Roman"/>
                <a:cs typeface="Times New Roman"/>
                <a:sym typeface="Times New Roman"/>
              </a:defRPr>
            </a:lvl1pPr>
          </a:lstStyle>
          <a:p>
            <a:pPr lvl="0">
              <a:defRPr sz="1800"/>
            </a:pPr>
            <a:r>
              <a:rPr sz="4400"/>
              <a:t>CHỦ ĐỀ</a:t>
            </a:r>
          </a:p>
        </p:txBody>
      </p:sp>
      <p:sp>
        <p:nvSpPr>
          <p:cNvPr id="21" name="Shape 21"/>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marL="0" lvl="0" indent="0">
              <a:spcBef>
                <a:spcPts val="600"/>
              </a:spcBef>
              <a:buSzTx/>
              <a:buNone/>
              <a:defRPr sz="1800"/>
            </a:pPr>
            <a:r>
              <a:rPr sz="2500">
                <a:latin typeface="Times New Roman Bold"/>
                <a:ea typeface="Times New Roman Bold"/>
                <a:cs typeface="Times New Roman Bold"/>
                <a:sym typeface="Times New Roman Bold"/>
              </a:rPr>
              <a:t>Blessing in The City</a:t>
            </a:r>
          </a:p>
          <a:p>
            <a:pPr marL="0" lvl="0" indent="0">
              <a:spcBef>
                <a:spcPts val="600"/>
              </a:spcBef>
              <a:buFont typeface="Times New Roman"/>
              <a:buChar char="•"/>
              <a:defRPr sz="1800"/>
            </a:pPr>
            <a:r>
              <a:t>  </a:t>
            </a:r>
            <a:r>
              <a:rPr sz="2500">
                <a:latin typeface="Times New Roman"/>
                <a:ea typeface="Times New Roman"/>
                <a:cs typeface="Times New Roman"/>
                <a:sym typeface="Times New Roman"/>
              </a:rPr>
              <a:t>Giáng Sinh là dịp thể hiện tình yêu thương, gửi cho nhau những món quà và những lời chúc bình an.</a:t>
            </a:r>
          </a:p>
          <a:p>
            <a:pPr marL="0" lvl="0" indent="0">
              <a:spcBef>
                <a:spcPts val="600"/>
              </a:spcBef>
              <a:buFont typeface="Times New Roman"/>
              <a:buChar char="•"/>
              <a:defRPr sz="1800"/>
            </a:pPr>
            <a:r>
              <a:rPr sz="2500">
                <a:latin typeface="Times New Roman"/>
                <a:ea typeface="Times New Roman"/>
                <a:cs typeface="Times New Roman"/>
                <a:sym typeface="Times New Roman"/>
              </a:rPr>
              <a:t> Hình ảnh một cô gái nhỏ nhắn, vui vẻ, trong sáng đi khắp mọi nơi và ban phước lành với những món quà biểu trưng cho </a:t>
            </a:r>
            <a:r>
              <a:rPr sz="2400" i="1" smtClean="0">
                <a:solidFill>
                  <a:srgbClr val="FF2600"/>
                </a:solidFill>
                <a:latin typeface="Times New Roman"/>
                <a:ea typeface="Times New Roman"/>
                <a:cs typeface="Times New Roman"/>
                <a:sym typeface="Times New Roman"/>
              </a:rPr>
              <a:t>An </a:t>
            </a:r>
            <a:r>
              <a:rPr sz="2400" i="1">
                <a:solidFill>
                  <a:srgbClr val="FF2600"/>
                </a:solidFill>
                <a:latin typeface="Times New Roman"/>
                <a:ea typeface="Times New Roman"/>
                <a:cs typeface="Times New Roman"/>
                <a:sym typeface="Times New Roman"/>
              </a:rPr>
              <a:t>lành, Hạnh phúc, Ấm áp và Vui vẻ. (</a:t>
            </a:r>
            <a:r>
              <a:rPr sz="2400" i="1" smtClean="0">
                <a:solidFill>
                  <a:srgbClr val="FF2600"/>
                </a:solidFill>
                <a:latin typeface="Times New Roman"/>
                <a:ea typeface="Times New Roman"/>
                <a:cs typeface="Times New Roman"/>
                <a:sym typeface="Times New Roman"/>
              </a:rPr>
              <a:t>F</a:t>
            </a:r>
            <a:r>
              <a:rPr lang="en-US" sz="2400" i="1" smtClean="0">
                <a:solidFill>
                  <a:srgbClr val="FF2600"/>
                </a:solidFill>
                <a:latin typeface="Times New Roman"/>
                <a:ea typeface="Times New Roman"/>
                <a:cs typeface="Times New Roman"/>
                <a:sym typeface="Times New Roman"/>
              </a:rPr>
              <a:t>OUR</a:t>
            </a:r>
            <a:r>
              <a:rPr sz="2400" i="1" smtClean="0">
                <a:solidFill>
                  <a:srgbClr val="FF2600"/>
                </a:solidFill>
                <a:latin typeface="Times New Roman"/>
                <a:ea typeface="Times New Roman"/>
                <a:cs typeface="Times New Roman"/>
                <a:sym typeface="Times New Roman"/>
              </a:rPr>
              <a:t> </a:t>
            </a:r>
            <a:r>
              <a:rPr sz="2400" i="1">
                <a:solidFill>
                  <a:srgbClr val="FF2600"/>
                </a:solidFill>
                <a:latin typeface="Times New Roman"/>
                <a:ea typeface="Times New Roman"/>
                <a:cs typeface="Times New Roman"/>
                <a:sym typeface="Times New Roman"/>
              </a:rPr>
              <a:t>Blessing Buns)</a:t>
            </a:r>
            <a:endParaRPr sz="2500">
              <a:latin typeface="Times New Roman"/>
              <a:ea typeface="Times New Roman"/>
              <a:cs typeface="Times New Roman"/>
              <a:sym typeface="Times New Roman"/>
            </a:endParaRPr>
          </a:p>
          <a:p>
            <a:pPr marL="0" lvl="0" indent="0">
              <a:spcBef>
                <a:spcPts val="600"/>
              </a:spcBef>
              <a:buFont typeface="Times New Roman"/>
              <a:buChar char="•"/>
              <a:defRPr sz="1800"/>
            </a:pPr>
            <a:r>
              <a:rPr sz="2500">
                <a:latin typeface="Times New Roman"/>
                <a:ea typeface="Times New Roman"/>
                <a:cs typeface="Times New Roman"/>
                <a:sym typeface="Times New Roman"/>
              </a:rPr>
              <a:t> BreadTalk thổi hồn những lời chúc này vào những chiếc bánh biết nói reo rắc khắp nơi, khắp mọi nẻo đường, mọi nhà trong thành </a:t>
            </a:r>
            <a:r>
              <a:rPr sz="2500" smtClean="0">
                <a:latin typeface="Times New Roman"/>
                <a:ea typeface="Times New Roman"/>
                <a:cs typeface="Times New Roman"/>
                <a:sym typeface="Times New Roman"/>
              </a:rPr>
              <a:t>phố</a:t>
            </a:r>
            <a:r>
              <a:rPr lang="en-US" sz="2500" smtClean="0">
                <a:latin typeface="Times New Roman"/>
                <a:ea typeface="Times New Roman"/>
                <a:cs typeface="Times New Roman"/>
                <a:sym typeface="Times New Roman"/>
              </a:rPr>
              <a:t>. </a:t>
            </a:r>
            <a:r>
              <a:rPr sz="2500" smtClean="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0" lvl="0" indent="0">
              <a:spcBef>
                <a:spcPts val="600"/>
              </a:spcBef>
              <a:buSzTx/>
              <a:buNone/>
              <a:defRPr sz="1800"/>
            </a:pPr>
            <a:r>
              <a:rPr sz="2500" b="1">
                <a:latin typeface="Times New Roman"/>
                <a:ea typeface="Times New Roman"/>
                <a:cs typeface="Times New Roman"/>
                <a:sym typeface="Times New Roman"/>
              </a:rPr>
              <a:t>Giá trị thông điệp: </a:t>
            </a:r>
          </a:p>
          <a:p>
            <a:pPr marL="0" lvl="0" indent="0">
              <a:spcBef>
                <a:spcPts val="600"/>
              </a:spcBef>
              <a:buSzTx/>
              <a:buNone/>
              <a:defRPr sz="1800"/>
            </a:pPr>
            <a:r>
              <a:rPr sz="2500">
                <a:latin typeface="Times New Roman"/>
                <a:ea typeface="Times New Roman"/>
                <a:cs typeface="Times New Roman"/>
                <a:sym typeface="Times New Roman"/>
              </a:rPr>
              <a:t>BreadTalk mang Giáng Sinh </a:t>
            </a:r>
            <a:r>
              <a:rPr sz="2500" smtClean="0">
                <a:latin typeface="Times New Roman"/>
                <a:ea typeface="Times New Roman"/>
                <a:cs typeface="Times New Roman"/>
                <a:sym typeface="Times New Roman"/>
              </a:rPr>
              <a:t>đến</a:t>
            </a:r>
            <a:r>
              <a:rPr lang="en-US" sz="2500" smtClean="0">
                <a:latin typeface="Times New Roman"/>
                <a:ea typeface="Times New Roman"/>
                <a:cs typeface="Times New Roman"/>
                <a:sym typeface="Times New Roman"/>
              </a:rPr>
              <a:t> cho nhà nhà &amp;</a:t>
            </a:r>
            <a:r>
              <a:rPr sz="2500" smtClean="0">
                <a:latin typeface="Times New Roman"/>
                <a:ea typeface="Times New Roman"/>
                <a:cs typeface="Times New Roman"/>
                <a:sym typeface="Times New Roman"/>
              </a:rPr>
              <a:t> </a:t>
            </a:r>
            <a:r>
              <a:rPr lang="en-US" sz="2500" smtClean="0">
                <a:latin typeface="Times New Roman"/>
                <a:ea typeface="Times New Roman"/>
                <a:cs typeface="Times New Roman"/>
                <a:sym typeface="Times New Roman"/>
              </a:rPr>
              <a:t>người</a:t>
            </a:r>
            <a:r>
              <a:rPr sz="2500" smtClean="0">
                <a:latin typeface="Times New Roman"/>
                <a:ea typeface="Times New Roman"/>
                <a:cs typeface="Times New Roman"/>
                <a:sym typeface="Times New Roman"/>
              </a:rPr>
              <a:t> </a:t>
            </a:r>
            <a:r>
              <a:rPr sz="2500">
                <a:latin typeface="Times New Roman"/>
                <a:ea typeface="Times New Roman"/>
                <a:cs typeface="Times New Roman"/>
                <a:sym typeface="Times New Roman"/>
              </a:rPr>
              <a:t>người.</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7.jpg"/>
          <p:cNvPicPr/>
          <p:nvPr/>
        </p:nvPicPr>
        <p:blipFill>
          <a:blip r:embed="rId2">
            <a:extLst/>
          </a:blip>
          <a:stretch>
            <a:fillRect/>
          </a:stretch>
        </p:blipFill>
        <p:spPr>
          <a:xfrm>
            <a:off x="0" y="-58135"/>
            <a:ext cx="9144000" cy="6916135"/>
          </a:xfrm>
          <a:prstGeom prst="rect">
            <a:avLst/>
          </a:prstGeom>
          <a:ln w="12700">
            <a:miter lim="400000"/>
          </a:ln>
        </p:spPr>
      </p:pic>
      <p:sp>
        <p:nvSpPr>
          <p:cNvPr id="168" name="Shape 168"/>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endParaRPr sz="4400"/>
          </a:p>
        </p:txBody>
      </p:sp>
      <p:sp>
        <p:nvSpPr>
          <p:cNvPr id="169" name="Shape 169"/>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0" lvl="0" indent="0" algn="ctr">
              <a:buNone/>
              <a:defRPr sz="1800"/>
            </a:pPr>
            <a:endParaRPr lang="en-US" sz="2500" smtClean="0"/>
          </a:p>
          <a:p>
            <a:pPr marL="0" lvl="0" indent="0" algn="ctr">
              <a:buNone/>
              <a:defRPr sz="1800"/>
            </a:pPr>
            <a:endParaRPr lang="en-US" sz="2500"/>
          </a:p>
          <a:p>
            <a:pPr marL="0" lvl="0" indent="0" algn="ctr">
              <a:buNone/>
              <a:defRPr sz="1800"/>
            </a:pPr>
            <a:endParaRPr lang="en-US" sz="2500" smtClean="0"/>
          </a:p>
        </p:txBody>
      </p:sp>
      <p:sp>
        <p:nvSpPr>
          <p:cNvPr id="2" name="Rectangle 1"/>
          <p:cNvSpPr/>
          <p:nvPr/>
        </p:nvSpPr>
        <p:spPr>
          <a:xfrm>
            <a:off x="1071757" y="1447800"/>
            <a:ext cx="6994222" cy="3416320"/>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cap="none" spc="0" smtClean="0">
                <a:ln w="50800"/>
                <a:solidFill>
                  <a:srgbClr val="32842C"/>
                </a:solidFill>
                <a:effectLst/>
              </a:rPr>
              <a:t> </a:t>
            </a:r>
          </a:p>
          <a:p>
            <a:pPr algn="ctr"/>
            <a:r>
              <a:rPr lang="en-US" sz="5400" b="1" cap="none" spc="0" smtClean="0">
                <a:ln w="50800"/>
                <a:solidFill>
                  <a:srgbClr val="32842C"/>
                </a:solidFill>
                <a:effectLst/>
              </a:rPr>
              <a:t>MERRY CHRISTMAS</a:t>
            </a:r>
          </a:p>
          <a:p>
            <a:pPr algn="ctr"/>
            <a:r>
              <a:rPr lang="en-US" sz="5400" b="1" cap="none" spc="0" smtClean="0">
                <a:ln w="50800"/>
                <a:solidFill>
                  <a:srgbClr val="32842C"/>
                </a:solidFill>
                <a:effectLst/>
              </a:rPr>
              <a:t> &amp; </a:t>
            </a:r>
          </a:p>
          <a:p>
            <a:pPr algn="ctr"/>
            <a:r>
              <a:rPr lang="en-US" sz="5400" b="1" cap="none" spc="0" smtClean="0">
                <a:ln w="50800"/>
                <a:solidFill>
                  <a:srgbClr val="32842C"/>
                </a:solidFill>
                <a:effectLst/>
              </a:rPr>
              <a:t>HAPPY NEW YEAR</a:t>
            </a:r>
            <a:endParaRPr lang="en-US" sz="5400" b="1" cap="none" spc="0">
              <a:ln w="50800"/>
              <a:solidFill>
                <a:srgbClr val="32842C"/>
              </a:solidFill>
              <a:effectLst/>
            </a:endParaRPr>
          </a:p>
        </p:txBody>
      </p:sp>
    </p:spTree>
    <p:extLst>
      <p:ext uri="{BB962C8B-B14F-4D97-AF65-F5344CB8AC3E}">
        <p14:creationId xmlns:p14="http://schemas.microsoft.com/office/powerpoint/2010/main" val="4542633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7.jpg"/>
          <p:cNvPicPr/>
          <p:nvPr/>
        </p:nvPicPr>
        <p:blipFill>
          <a:blip r:embed="rId2">
            <a:extLst/>
          </a:blip>
          <a:stretch>
            <a:fillRect/>
          </a:stretch>
        </p:blipFill>
        <p:spPr>
          <a:xfrm>
            <a:off x="0" y="0"/>
            <a:ext cx="9144000" cy="6858000"/>
          </a:xfrm>
          <a:prstGeom prst="rect">
            <a:avLst/>
          </a:prstGeom>
          <a:ln w="12700">
            <a:miter lim="400000"/>
          </a:ln>
        </p:spPr>
      </p:pic>
      <p:sp>
        <p:nvSpPr>
          <p:cNvPr id="172" name="Shape 172"/>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a:t>TIMELINE</a:t>
            </a:r>
          </a:p>
        </p:txBody>
      </p:sp>
      <p:graphicFrame>
        <p:nvGraphicFramePr>
          <p:cNvPr id="3" name="Table 2"/>
          <p:cNvGraphicFramePr>
            <a:graphicFrameLocks noGrp="1"/>
          </p:cNvGraphicFramePr>
          <p:nvPr>
            <p:extLst>
              <p:ext uri="{D42A27DB-BD31-4B8C-83A1-F6EECF244321}">
                <p14:modId xmlns:p14="http://schemas.microsoft.com/office/powerpoint/2010/main" val="2278750310"/>
              </p:ext>
            </p:extLst>
          </p:nvPr>
        </p:nvGraphicFramePr>
        <p:xfrm>
          <a:off x="761997" y="1410647"/>
          <a:ext cx="7315202" cy="5140235"/>
        </p:xfrm>
        <a:graphic>
          <a:graphicData uri="http://schemas.openxmlformats.org/drawingml/2006/table">
            <a:tbl>
              <a:tblPr>
                <a:tableStyleId>{5940675A-B579-460E-94D1-54222C63F5DA}</a:tableStyleId>
              </a:tblPr>
              <a:tblGrid>
                <a:gridCol w="273466"/>
                <a:gridCol w="1059677"/>
                <a:gridCol w="273466"/>
                <a:gridCol w="273466"/>
                <a:gridCol w="273466"/>
                <a:gridCol w="273466"/>
                <a:gridCol w="273466"/>
                <a:gridCol w="273466"/>
                <a:gridCol w="273466"/>
                <a:gridCol w="273466"/>
                <a:gridCol w="273466"/>
                <a:gridCol w="273466"/>
                <a:gridCol w="273466"/>
                <a:gridCol w="273466"/>
                <a:gridCol w="273466"/>
                <a:gridCol w="273466"/>
                <a:gridCol w="495655"/>
                <a:gridCol w="529838"/>
                <a:gridCol w="564021"/>
                <a:gridCol w="564021"/>
              </a:tblGrid>
              <a:tr h="145207">
                <a:tc rowSpan="3">
                  <a:txBody>
                    <a:bodyPr/>
                    <a:lstStyle/>
                    <a:p>
                      <a:pPr algn="ctr" rtl="0" fontAlgn="ctr"/>
                      <a:r>
                        <a:rPr lang="en-US" sz="700" u="none" strike="noStrike" dirty="0">
                          <a:effectLst/>
                        </a:rPr>
                        <a:t>No.</a:t>
                      </a:r>
                      <a:endParaRPr lang="en-US" sz="700" b="0" i="0" u="none" strike="noStrike" dirty="0">
                        <a:solidFill>
                          <a:srgbClr val="000000"/>
                        </a:solidFill>
                        <a:effectLst/>
                        <a:latin typeface="Times New Roman"/>
                      </a:endParaRPr>
                    </a:p>
                  </a:txBody>
                  <a:tcPr marL="5729" marR="5729" marT="5729" marB="0" anchor="ctr"/>
                </a:tc>
                <a:tc rowSpan="3">
                  <a:txBody>
                    <a:bodyPr/>
                    <a:lstStyle/>
                    <a:p>
                      <a:pPr algn="ctr" rtl="0" fontAlgn="ctr"/>
                      <a:r>
                        <a:rPr lang="en-US" sz="700" u="none" strike="noStrike">
                          <a:effectLst/>
                        </a:rPr>
                        <a:t>Xmas launch work plan</a:t>
                      </a:r>
                      <a:endParaRPr lang="en-US" sz="700" b="0" i="0" u="none" strike="noStrike">
                        <a:solidFill>
                          <a:srgbClr val="000000"/>
                        </a:solidFill>
                        <a:effectLst/>
                        <a:latin typeface="Times New Roman"/>
                      </a:endParaRPr>
                    </a:p>
                  </a:txBody>
                  <a:tcPr marL="5729" marR="5729" marT="5729" marB="0" anchor="ctr"/>
                </a:tc>
                <a:tc>
                  <a:txBody>
                    <a:bodyPr/>
                    <a:lstStyle/>
                    <a:p>
                      <a:pPr algn="ctr" fontAlgn="b"/>
                      <a:r>
                        <a:rPr lang="en-US" sz="700" u="none" strike="noStrike">
                          <a:effectLst/>
                        </a:rPr>
                        <a:t>Oct</a:t>
                      </a:r>
                      <a:endParaRPr lang="en-US" sz="700" b="0" i="0" u="none" strike="noStrike">
                        <a:solidFill>
                          <a:srgbClr val="000000"/>
                        </a:solidFill>
                        <a:effectLst/>
                        <a:latin typeface="Times New Roman"/>
                      </a:endParaRPr>
                    </a:p>
                  </a:txBody>
                  <a:tcPr marL="5729" marR="5729" marT="5729" marB="0" anchor="b"/>
                </a:tc>
                <a:tc gridSpan="14">
                  <a:txBody>
                    <a:bodyPr/>
                    <a:lstStyle/>
                    <a:p>
                      <a:pPr algn="ctr" fontAlgn="b"/>
                      <a:r>
                        <a:rPr lang="en-US" sz="700" u="none" strike="noStrike">
                          <a:effectLst/>
                        </a:rPr>
                        <a:t>Nov</a:t>
                      </a:r>
                      <a:endParaRPr lang="en-US" sz="700" b="0" i="0" u="none" strike="noStrike">
                        <a:solidFill>
                          <a:srgbClr val="000000"/>
                        </a:solidFill>
                        <a:effectLst/>
                        <a:latin typeface="Times New Roman"/>
                      </a:endParaRPr>
                    </a:p>
                  </a:txBody>
                  <a:tcPr marL="5729" marR="5729" marT="572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700" u="none" strike="noStrike">
                          <a:effectLst/>
                        </a:rPr>
                        <a:t>Nov 15th - Dec 31st</a:t>
                      </a:r>
                      <a:endParaRPr lang="en-US" sz="700" b="0" i="0" u="none" strike="noStrike">
                        <a:solidFill>
                          <a:srgbClr val="000000"/>
                        </a:solidFill>
                        <a:effectLst/>
                        <a:latin typeface="Times New Roman"/>
                      </a:endParaRPr>
                    </a:p>
                  </a:txBody>
                  <a:tcPr marL="5729" marR="5729" marT="5729" marB="0" anchor="b"/>
                </a:tc>
                <a:tc hMerge="1">
                  <a:txBody>
                    <a:bodyPr/>
                    <a:lstStyle/>
                    <a:p>
                      <a:endParaRPr lang="en-US"/>
                    </a:p>
                  </a:txBody>
                  <a:tcPr/>
                </a:tc>
                <a:tc>
                  <a:txBody>
                    <a:bodyPr/>
                    <a:lstStyle/>
                    <a:p>
                      <a:pPr algn="r" fontAlgn="b"/>
                      <a:r>
                        <a:rPr lang="en-US" sz="700" u="none" strike="noStrike">
                          <a:effectLst/>
                        </a:rPr>
                        <a:t>Jan-17</a:t>
                      </a:r>
                      <a:endParaRPr lang="en-US" sz="700" b="0" i="0" u="none" strike="noStrike">
                        <a:solidFill>
                          <a:srgbClr val="000000"/>
                        </a:solidFill>
                        <a:effectLst/>
                        <a:latin typeface="Times New Roman"/>
                      </a:endParaRPr>
                    </a:p>
                  </a:txBody>
                  <a:tcPr marL="5729" marR="5729" marT="5729" marB="0" anchor="b"/>
                </a:tc>
              </a:tr>
              <a:tr h="145207">
                <a:tc vMerge="1">
                  <a:txBody>
                    <a:bodyPr/>
                    <a:lstStyle/>
                    <a:p>
                      <a:endParaRPr lang="en-US"/>
                    </a:p>
                  </a:txBody>
                  <a:tcPr/>
                </a:tc>
                <a:tc vMerge="1">
                  <a:txBody>
                    <a:bodyPr/>
                    <a:lstStyle/>
                    <a:p>
                      <a:endParaRPr lang="en-US"/>
                    </a:p>
                  </a:txBody>
                  <a:tcPr/>
                </a:tc>
                <a:tc>
                  <a:txBody>
                    <a:bodyPr/>
                    <a:lstStyle/>
                    <a:p>
                      <a:pPr algn="r" rtl="0" fontAlgn="b"/>
                      <a:r>
                        <a:rPr lang="en-US" sz="700" u="none" strike="noStrike">
                          <a:effectLst/>
                        </a:rPr>
                        <a:t>31</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2</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3</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4</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5</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6</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7</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8</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9</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10</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11</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12</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13</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14</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15</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31</a:t>
                      </a:r>
                      <a:endParaRPr lang="en-US" sz="700" b="0" i="0" u="none" strike="noStrike">
                        <a:solidFill>
                          <a:srgbClr val="000000"/>
                        </a:solidFill>
                        <a:effectLst/>
                        <a:latin typeface="Times New Roman"/>
                      </a:endParaRPr>
                    </a:p>
                  </a:txBody>
                  <a:tcPr marL="5729" marR="5729" marT="5729" marB="0" anchor="b"/>
                </a:tc>
                <a:tc>
                  <a:txBody>
                    <a:bodyPr/>
                    <a:lstStyle/>
                    <a:p>
                      <a:pPr algn="r" rtl="0" fontAlgn="b"/>
                      <a:r>
                        <a:rPr lang="en-US" sz="700" u="none" strike="noStrike">
                          <a:effectLst/>
                        </a:rPr>
                        <a:t>5</a:t>
                      </a:r>
                      <a:endParaRPr lang="en-US" sz="700" b="0" i="0" u="none" strike="noStrike">
                        <a:solidFill>
                          <a:srgbClr val="000000"/>
                        </a:solidFill>
                        <a:effectLst/>
                        <a:latin typeface="Times New Roman"/>
                      </a:endParaRPr>
                    </a:p>
                  </a:txBody>
                  <a:tcPr marL="5729" marR="5729" marT="5729" marB="0" anchor="b"/>
                </a:tc>
              </a:tr>
              <a:tr h="145207">
                <a:tc vMerge="1">
                  <a:txBody>
                    <a:bodyPr/>
                    <a:lstStyle/>
                    <a:p>
                      <a:endParaRPr lang="en-US"/>
                    </a:p>
                  </a:txBody>
                  <a:tcPr/>
                </a:tc>
                <a:tc vMerge="1">
                  <a:txBody>
                    <a:bodyPr/>
                    <a:lstStyle/>
                    <a:p>
                      <a:endParaRPr lang="en-US"/>
                    </a:p>
                  </a:txBody>
                  <a:tcPr/>
                </a:tc>
                <a:tc>
                  <a:txBody>
                    <a:bodyPr/>
                    <a:lstStyle/>
                    <a:p>
                      <a:pPr algn="l" rtl="0" fontAlgn="ctr"/>
                      <a:r>
                        <a:rPr lang="en-US" sz="700" u="none" strike="noStrike">
                          <a:effectLst/>
                        </a:rPr>
                        <a:t>Mon</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Tue</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Wed</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Thu</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Fri</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Sat</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Sun</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Mon</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Tue</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Wed</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Thu</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Fri</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Sat</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Sun</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Mon</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Tue</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a:effectLst/>
                        </a:rPr>
                        <a:t>Sat</a:t>
                      </a:r>
                      <a:endParaRPr lang="en-US" sz="700" b="0" i="0" u="none" strike="noStrike">
                        <a:solidFill>
                          <a:srgbClr val="000000"/>
                        </a:solidFill>
                        <a:effectLst/>
                        <a:latin typeface="Times New Roman"/>
                      </a:endParaRPr>
                    </a:p>
                  </a:txBody>
                  <a:tcPr marL="5729" marR="5729" marT="5729" marB="0" anchor="ctr"/>
                </a:tc>
                <a:tc>
                  <a:txBody>
                    <a:bodyPr/>
                    <a:lstStyle/>
                    <a:p>
                      <a:pPr algn="l" fontAlgn="b"/>
                      <a:r>
                        <a:rPr lang="en-US" sz="700" u="none" strike="noStrike">
                          <a:effectLst/>
                        </a:rPr>
                        <a:t>Thu</a:t>
                      </a:r>
                      <a:endParaRPr lang="en-US" sz="700" b="0" i="0" u="none" strike="noStrike">
                        <a:solidFill>
                          <a:srgbClr val="000000"/>
                        </a:solidFill>
                        <a:effectLst/>
                        <a:latin typeface="Times New Roman"/>
                      </a:endParaRPr>
                    </a:p>
                  </a:txBody>
                  <a:tcPr marL="5729" marR="5729" marT="5729" marB="0" anchor="b"/>
                </a:tc>
              </a:tr>
              <a:tr h="290416">
                <a:tc>
                  <a:txBody>
                    <a:bodyPr/>
                    <a:lstStyle/>
                    <a:p>
                      <a:pPr algn="ctr" rtl="0" fontAlgn="ctr"/>
                      <a:r>
                        <a:rPr lang="en-US" sz="700" u="none" strike="noStrike">
                          <a:effectLst/>
                        </a:rPr>
                        <a:t>1</a:t>
                      </a:r>
                      <a:endParaRPr lang="en-US" sz="700" b="0" i="0" u="none" strike="noStrike">
                        <a:solidFill>
                          <a:srgbClr val="000000"/>
                        </a:solidFill>
                        <a:effectLst/>
                        <a:latin typeface="Times New Roman"/>
                      </a:endParaRPr>
                    </a:p>
                  </a:txBody>
                  <a:tcPr marL="5729" marR="5729" marT="5729" marB="0" anchor="ctr"/>
                </a:tc>
                <a:tc>
                  <a:txBody>
                    <a:bodyPr/>
                    <a:lstStyle/>
                    <a:p>
                      <a:pPr algn="l" rtl="0" fontAlgn="ctr"/>
                      <a:r>
                        <a:rPr lang="en-US" sz="700" u="none" strike="noStrike" dirty="0" err="1">
                          <a:effectLst/>
                        </a:rPr>
                        <a:t>Đề</a:t>
                      </a:r>
                      <a:r>
                        <a:rPr lang="en-US" sz="700" u="none" strike="noStrike" dirty="0">
                          <a:effectLst/>
                        </a:rPr>
                        <a:t> </a:t>
                      </a:r>
                      <a:r>
                        <a:rPr lang="en-US" sz="700" u="none" strike="noStrike" dirty="0" err="1">
                          <a:effectLst/>
                        </a:rPr>
                        <a:t>xuất</a:t>
                      </a:r>
                      <a:r>
                        <a:rPr lang="en-US" sz="700" u="none" strike="noStrike" dirty="0">
                          <a:effectLst/>
                        </a:rPr>
                        <a:t> </a:t>
                      </a:r>
                      <a:r>
                        <a:rPr lang="en-US" sz="700" u="none" strike="noStrike" dirty="0" err="1">
                          <a:effectLst/>
                        </a:rPr>
                        <a:t>kế</a:t>
                      </a:r>
                      <a:r>
                        <a:rPr lang="en-US" sz="700" u="none" strike="noStrike" dirty="0">
                          <a:effectLst/>
                        </a:rPr>
                        <a:t> </a:t>
                      </a:r>
                      <a:r>
                        <a:rPr lang="en-US" sz="700" u="none" strike="noStrike" dirty="0" err="1">
                          <a:effectLst/>
                        </a:rPr>
                        <a:t>hoạch</a:t>
                      </a:r>
                      <a:r>
                        <a:rPr lang="en-US" sz="700" u="none" strike="noStrike" dirty="0">
                          <a:effectLst/>
                        </a:rPr>
                        <a:t> </a:t>
                      </a:r>
                      <a:r>
                        <a:rPr lang="en-US" sz="700" u="none" strike="noStrike" dirty="0" err="1">
                          <a:effectLst/>
                        </a:rPr>
                        <a:t>truyền</a:t>
                      </a:r>
                      <a:r>
                        <a:rPr lang="en-US" sz="700" u="none" strike="noStrike" dirty="0">
                          <a:effectLst/>
                        </a:rPr>
                        <a:t> </a:t>
                      </a:r>
                      <a:r>
                        <a:rPr lang="en-US" sz="700" u="none" strike="noStrike" dirty="0" err="1">
                          <a:effectLst/>
                        </a:rPr>
                        <a:t>thông</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2</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Duyệt</a:t>
                      </a:r>
                      <a:r>
                        <a:rPr lang="en-US" sz="700" u="none" strike="noStrike" dirty="0">
                          <a:effectLst/>
                        </a:rPr>
                        <a:t> </a:t>
                      </a:r>
                      <a:r>
                        <a:rPr lang="en-US" sz="700" u="none" strike="noStrike" dirty="0" err="1">
                          <a:effectLst/>
                        </a:rPr>
                        <a:t>kế</a:t>
                      </a:r>
                      <a:r>
                        <a:rPr lang="en-US" sz="700" u="none" strike="noStrike" dirty="0">
                          <a:effectLst/>
                        </a:rPr>
                        <a:t> </a:t>
                      </a:r>
                      <a:r>
                        <a:rPr lang="en-US" sz="700" u="none" strike="noStrike" dirty="0" err="1">
                          <a:effectLst/>
                        </a:rPr>
                        <a:t>hoạch</a:t>
                      </a:r>
                      <a:r>
                        <a:rPr lang="en-US" sz="700" u="none" strike="noStrike" dirty="0">
                          <a:effectLst/>
                        </a:rPr>
                        <a:t> </a:t>
                      </a:r>
                      <a:r>
                        <a:rPr lang="en-US" sz="700" u="none" strike="noStrike" dirty="0" err="1">
                          <a:effectLst/>
                        </a:rPr>
                        <a:t>và</a:t>
                      </a:r>
                      <a:r>
                        <a:rPr lang="en-US" sz="700" u="none" strike="noStrike" dirty="0">
                          <a:effectLst/>
                        </a:rPr>
                        <a:t> chi </a:t>
                      </a:r>
                      <a:r>
                        <a:rPr lang="en-US" sz="700" u="none" strike="noStrike" dirty="0" err="1">
                          <a:effectLst/>
                        </a:rPr>
                        <a:t>phí</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318075">
                <a:tc>
                  <a:txBody>
                    <a:bodyPr/>
                    <a:lstStyle/>
                    <a:p>
                      <a:pPr algn="ctr" rtl="0" fontAlgn="ctr"/>
                      <a:r>
                        <a:rPr lang="en-US" sz="700" u="none" strike="noStrike">
                          <a:effectLst/>
                        </a:rPr>
                        <a:t>3</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Chuẩn</a:t>
                      </a:r>
                      <a:r>
                        <a:rPr lang="en-US" sz="700" u="none" strike="noStrike" dirty="0">
                          <a:effectLst/>
                        </a:rPr>
                        <a:t> </a:t>
                      </a:r>
                      <a:r>
                        <a:rPr lang="en-US" sz="700" u="none" strike="noStrike" dirty="0" err="1">
                          <a:effectLst/>
                        </a:rPr>
                        <a:t>bị</a:t>
                      </a:r>
                      <a:r>
                        <a:rPr lang="en-US" sz="700" u="none" strike="noStrike" dirty="0">
                          <a:effectLst/>
                        </a:rPr>
                        <a:t> </a:t>
                      </a:r>
                      <a:r>
                        <a:rPr lang="en-US" sz="700" u="none" strike="noStrike" dirty="0" err="1">
                          <a:effectLst/>
                        </a:rPr>
                        <a:t>vật</a:t>
                      </a:r>
                      <a:r>
                        <a:rPr lang="en-US" sz="700" u="none" strike="noStrike" dirty="0">
                          <a:effectLst/>
                        </a:rPr>
                        <a:t> </a:t>
                      </a:r>
                      <a:r>
                        <a:rPr lang="en-US" sz="700" u="none" strike="noStrike" dirty="0" err="1">
                          <a:effectLst/>
                        </a:rPr>
                        <a:t>dụng</a:t>
                      </a:r>
                      <a:r>
                        <a:rPr lang="en-US" sz="700" u="none" strike="noStrike" dirty="0">
                          <a:effectLst/>
                        </a:rPr>
                        <a:t> </a:t>
                      </a:r>
                      <a:r>
                        <a:rPr lang="en-US" sz="700" u="none" strike="noStrike" dirty="0" err="1">
                          <a:effectLst/>
                        </a:rPr>
                        <a:t>chụp</a:t>
                      </a:r>
                      <a:r>
                        <a:rPr lang="en-US" sz="700" u="none" strike="noStrike" dirty="0">
                          <a:effectLst/>
                        </a:rPr>
                        <a:t> </a:t>
                      </a:r>
                      <a:r>
                        <a:rPr lang="en-US" sz="700" u="none" strike="noStrike" dirty="0" err="1">
                          <a:effectLst/>
                        </a:rPr>
                        <a:t>hình</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00525">
                <a:tc>
                  <a:txBody>
                    <a:bodyPr/>
                    <a:lstStyle/>
                    <a:p>
                      <a:pPr algn="ctr" rtl="0" fontAlgn="ctr"/>
                      <a:r>
                        <a:rPr lang="en-US" sz="700" u="none" strike="noStrike">
                          <a:effectLst/>
                        </a:rPr>
                        <a:t>4</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a:effectLst/>
                        </a:rPr>
                        <a:t>Chụp hình sản phẩm</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00525">
                <a:tc>
                  <a:txBody>
                    <a:bodyPr/>
                    <a:lstStyle/>
                    <a:p>
                      <a:pPr algn="ctr" rtl="0" fontAlgn="ctr"/>
                      <a:r>
                        <a:rPr lang="en-US" sz="700" u="none" strike="noStrike">
                          <a:effectLst/>
                        </a:rPr>
                        <a:t>5</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Chuẩn</a:t>
                      </a:r>
                      <a:r>
                        <a:rPr lang="en-US" sz="700" u="none" strike="noStrike" dirty="0">
                          <a:effectLst/>
                        </a:rPr>
                        <a:t> </a:t>
                      </a:r>
                      <a:r>
                        <a:rPr lang="en-US" sz="700" u="none" strike="noStrike" dirty="0" err="1">
                          <a:effectLst/>
                        </a:rPr>
                        <a:t>bị</a:t>
                      </a:r>
                      <a:r>
                        <a:rPr lang="en-US" sz="700" u="none" strike="noStrike" dirty="0">
                          <a:effectLst/>
                        </a:rPr>
                        <a:t> </a:t>
                      </a:r>
                      <a:r>
                        <a:rPr lang="en-US" sz="700" u="none" strike="noStrike" dirty="0" err="1">
                          <a:effectLst/>
                        </a:rPr>
                        <a:t>sản</a:t>
                      </a:r>
                      <a:r>
                        <a:rPr lang="en-US" sz="700" u="none" strike="noStrike" dirty="0">
                          <a:effectLst/>
                        </a:rPr>
                        <a:t> </a:t>
                      </a:r>
                      <a:r>
                        <a:rPr lang="en-US" sz="700" u="none" strike="noStrike" dirty="0" err="1">
                          <a:effectLst/>
                        </a:rPr>
                        <a:t>phẩm</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602808">
                <a:tc>
                  <a:txBody>
                    <a:bodyPr/>
                    <a:lstStyle/>
                    <a:p>
                      <a:pPr algn="ctr" rtl="0" fontAlgn="ctr"/>
                      <a:r>
                        <a:rPr lang="en-US" sz="700" u="none" strike="noStrike">
                          <a:effectLst/>
                        </a:rPr>
                        <a:t>6</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vi-VN" sz="700" u="none" strike="noStrike" dirty="0">
                          <a:effectLst/>
                        </a:rPr>
                        <a:t>Thiết kế artwork, collaterals (hộp đựng, tag bánh, price tags, hình ảnh truyền thông, trang trí)</a:t>
                      </a:r>
                      <a:endParaRPr lang="vi-VN"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145207">
                <a:tc>
                  <a:txBody>
                    <a:bodyPr/>
                    <a:lstStyle/>
                    <a:p>
                      <a:pPr algn="ctr" rtl="0" fontAlgn="ctr"/>
                      <a:r>
                        <a:rPr lang="en-US" sz="700" u="none" strike="noStrike">
                          <a:effectLst/>
                        </a:rPr>
                        <a:t>7</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Chuyển</a:t>
                      </a:r>
                      <a:r>
                        <a:rPr lang="en-US" sz="700" u="none" strike="noStrike" dirty="0">
                          <a:effectLst/>
                        </a:rPr>
                        <a:t> file </a:t>
                      </a:r>
                      <a:r>
                        <a:rPr lang="en-US" sz="700" u="none" strike="noStrike" dirty="0" smtClean="0">
                          <a:effectLst/>
                        </a:rPr>
                        <a:t>in </a:t>
                      </a:r>
                      <a:r>
                        <a:rPr lang="en-US" sz="700" u="none" strike="noStrike" dirty="0" err="1" smtClean="0">
                          <a:effectLst/>
                        </a:rPr>
                        <a:t>cho</a:t>
                      </a:r>
                      <a:r>
                        <a:rPr lang="en-US" sz="700" u="none" strike="noStrike" dirty="0" smtClean="0">
                          <a:effectLst/>
                        </a:rPr>
                        <a:t> NCC &amp; CH </a:t>
                      </a:r>
                      <a:r>
                        <a:rPr lang="en-US" sz="700" u="none" strike="noStrike" smtClean="0">
                          <a:effectLst/>
                        </a:rPr>
                        <a:t>tỉnh</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145207">
                <a:tc>
                  <a:txBody>
                    <a:bodyPr/>
                    <a:lstStyle/>
                    <a:p>
                      <a:pPr algn="ctr" rtl="0" fontAlgn="ctr"/>
                      <a:r>
                        <a:rPr lang="en-US" sz="700" u="none" strike="noStrike">
                          <a:effectLst/>
                        </a:rPr>
                        <a:t>8</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a:effectLst/>
                        </a:rPr>
                        <a:t>Trang trí CH</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30666">
                <a:tc>
                  <a:txBody>
                    <a:bodyPr/>
                    <a:lstStyle/>
                    <a:p>
                      <a:pPr algn="ctr" rtl="0" fontAlgn="ctr"/>
                      <a:r>
                        <a:rPr lang="en-US" sz="700" u="none" strike="noStrike">
                          <a:effectLst/>
                        </a:rPr>
                        <a:t>9</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a:effectLst/>
                        </a:rPr>
                        <a:t>POS: </a:t>
                      </a:r>
                      <a:r>
                        <a:rPr lang="en-US" sz="700" u="none" strike="noStrike" dirty="0" err="1">
                          <a:effectLst/>
                        </a:rPr>
                        <a:t>mở</a:t>
                      </a:r>
                      <a:r>
                        <a:rPr lang="en-US" sz="700" u="none" strike="noStrike" dirty="0">
                          <a:effectLst/>
                        </a:rPr>
                        <a:t> key</a:t>
                      </a:r>
                      <a:br>
                        <a:rPr lang="en-US" sz="700" u="none" strike="noStrike" dirty="0">
                          <a:effectLst/>
                        </a:rPr>
                      </a:b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609600">
                <a:tc>
                  <a:txBody>
                    <a:bodyPr/>
                    <a:lstStyle/>
                    <a:p>
                      <a:pPr algn="ctr" rtl="0" fontAlgn="ctr"/>
                      <a:r>
                        <a:rPr lang="en-US" sz="700" u="none" strike="noStrike">
                          <a:effectLst/>
                        </a:rPr>
                        <a:t>10</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vi-VN" sz="700" u="none" strike="noStrike" dirty="0">
                          <a:effectLst/>
                        </a:rPr>
                        <a:t>Hoàn thành artwork, collaterals (hộp đựng, tag bánh, price tags, hình ảnh truyền thông, trang trí)</a:t>
                      </a:r>
                      <a:endParaRPr lang="vi-VN"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11</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vi-VN" sz="700" u="none" strike="noStrike">
                          <a:effectLst/>
                        </a:rPr>
                        <a:t>Quay clip hướng dẫn trang trí CH</a:t>
                      </a:r>
                      <a:endParaRPr lang="vi-VN"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12</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Họp</a:t>
                      </a:r>
                      <a:r>
                        <a:rPr lang="en-US" sz="700" u="none" strike="noStrike" dirty="0">
                          <a:effectLst/>
                        </a:rPr>
                        <a:t> </a:t>
                      </a:r>
                      <a:r>
                        <a:rPr lang="en-US" sz="700" u="none" strike="noStrike" dirty="0" err="1">
                          <a:effectLst/>
                        </a:rPr>
                        <a:t>triển</a:t>
                      </a:r>
                      <a:r>
                        <a:rPr lang="en-US" sz="700" u="none" strike="noStrike" dirty="0">
                          <a:effectLst/>
                        </a:rPr>
                        <a:t> </a:t>
                      </a:r>
                      <a:r>
                        <a:rPr lang="en-US" sz="700" u="none" strike="noStrike" dirty="0" err="1">
                          <a:effectLst/>
                        </a:rPr>
                        <a:t>khai</a:t>
                      </a:r>
                      <a:r>
                        <a:rPr lang="en-US" sz="700" u="none" strike="noStrike" dirty="0">
                          <a:effectLst/>
                        </a:rPr>
                        <a:t> CT </a:t>
                      </a:r>
                      <a:r>
                        <a:rPr lang="en-US" sz="700" u="none" strike="noStrike" dirty="0" err="1">
                          <a:effectLst/>
                        </a:rPr>
                        <a:t>với</a:t>
                      </a:r>
                      <a:r>
                        <a:rPr lang="en-US" sz="700" u="none" strike="noStrike" dirty="0">
                          <a:effectLst/>
                        </a:rPr>
                        <a:t> Operation</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13</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a:effectLst/>
                        </a:rPr>
                        <a:t>Operation </a:t>
                      </a:r>
                      <a:r>
                        <a:rPr lang="en-US" sz="700" u="none" strike="noStrike" dirty="0" err="1">
                          <a:effectLst/>
                        </a:rPr>
                        <a:t>triển</a:t>
                      </a:r>
                      <a:r>
                        <a:rPr lang="en-US" sz="700" u="none" strike="noStrike" dirty="0">
                          <a:effectLst/>
                        </a:rPr>
                        <a:t> </a:t>
                      </a:r>
                      <a:r>
                        <a:rPr lang="en-US" sz="700" u="none" strike="noStrike" dirty="0" err="1">
                          <a:effectLst/>
                        </a:rPr>
                        <a:t>khai</a:t>
                      </a:r>
                      <a:r>
                        <a:rPr lang="en-US" sz="700" u="none" strike="noStrike" dirty="0">
                          <a:effectLst/>
                        </a:rPr>
                        <a:t> CT </a:t>
                      </a:r>
                      <a:r>
                        <a:rPr lang="en-US" sz="700" u="none" strike="noStrike" dirty="0" err="1">
                          <a:effectLst/>
                        </a:rPr>
                        <a:t>với</a:t>
                      </a:r>
                      <a:r>
                        <a:rPr lang="en-US" sz="700" u="none" strike="noStrike" dirty="0">
                          <a:effectLst/>
                        </a:rPr>
                        <a:t> CH</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14</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a:effectLst/>
                        </a:rPr>
                        <a:t>Truyền thông</a:t>
                      </a:r>
                      <a:br>
                        <a:rPr lang="en-US" sz="700" u="none" strike="noStrike">
                          <a:effectLst/>
                        </a:rPr>
                      </a:b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dirty="0">
                          <a:effectLst/>
                        </a:rPr>
                        <a:t>x</a:t>
                      </a: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290416">
                <a:tc>
                  <a:txBody>
                    <a:bodyPr/>
                    <a:lstStyle/>
                    <a:p>
                      <a:pPr algn="ctr" rtl="0" fontAlgn="ctr"/>
                      <a:r>
                        <a:rPr lang="en-US" sz="700" u="none" strike="noStrike">
                          <a:effectLst/>
                        </a:rPr>
                        <a:t>15</a:t>
                      </a:r>
                      <a:endParaRPr lang="en-US" sz="700" b="0" i="0" u="none" strike="noStrike">
                        <a:solidFill>
                          <a:srgbClr val="000000"/>
                        </a:solidFill>
                        <a:effectLst/>
                        <a:latin typeface="Times New Roman"/>
                      </a:endParaRPr>
                    </a:p>
                  </a:txBody>
                  <a:tcPr marL="5729" marR="5729" marT="5729" marB="0" anchor="ctr"/>
                </a:tc>
                <a:tc>
                  <a:txBody>
                    <a:bodyPr/>
                    <a:lstStyle/>
                    <a:p>
                      <a:pPr algn="l" rtl="0" fontAlgn="t"/>
                      <a:r>
                        <a:rPr lang="en-US" sz="700" u="none" strike="noStrike" dirty="0" err="1">
                          <a:effectLst/>
                        </a:rPr>
                        <a:t>Giới</a:t>
                      </a:r>
                      <a:r>
                        <a:rPr lang="en-US" sz="700" u="none" strike="noStrike" dirty="0">
                          <a:effectLst/>
                        </a:rPr>
                        <a:t> </a:t>
                      </a:r>
                      <a:r>
                        <a:rPr lang="en-US" sz="700" u="none" strike="noStrike" dirty="0" err="1">
                          <a:effectLst/>
                        </a:rPr>
                        <a:t>thiệu</a:t>
                      </a:r>
                      <a:r>
                        <a:rPr lang="en-US" sz="700" u="none" strike="noStrike" dirty="0">
                          <a:effectLst/>
                        </a:rPr>
                        <a:t> </a:t>
                      </a:r>
                      <a:r>
                        <a:rPr lang="en-US" sz="700" u="none" strike="noStrike" dirty="0" err="1">
                          <a:effectLst/>
                        </a:rPr>
                        <a:t>sản</a:t>
                      </a:r>
                      <a:r>
                        <a:rPr lang="en-US" sz="700" u="none" strike="noStrike" dirty="0">
                          <a:effectLst/>
                        </a:rPr>
                        <a:t> </a:t>
                      </a:r>
                      <a:r>
                        <a:rPr lang="en-US" sz="700" u="none" strike="noStrike" dirty="0" err="1">
                          <a:effectLst/>
                        </a:rPr>
                        <a:t>phẩm</a:t>
                      </a:r>
                      <a:r>
                        <a:rPr lang="en-US" sz="700" u="none" strike="noStrike" dirty="0">
                          <a:effectLst/>
                        </a:rPr>
                        <a:t/>
                      </a:r>
                      <a:br>
                        <a:rPr lang="en-US" sz="700" u="none" strike="noStrike" dirty="0">
                          <a:effectLst/>
                        </a:rPr>
                      </a:br>
                      <a:endParaRPr lang="en-US" sz="700" b="0" i="0" u="none" strike="noStrike" dirty="0">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X</a:t>
                      </a:r>
                      <a:endParaRPr lang="en-US" sz="700" b="0" i="0" u="none" strike="noStrike">
                        <a:solidFill>
                          <a:srgbClr val="000000"/>
                        </a:solidFill>
                        <a:effectLst/>
                        <a:latin typeface="Times New Roman"/>
                      </a:endParaRPr>
                    </a:p>
                  </a:txBody>
                  <a:tcPr marL="5729" marR="5729" marT="5729" marB="0" anchor="ctr"/>
                </a:tc>
                <a:tc>
                  <a:txBody>
                    <a:bodyPr/>
                    <a:lstStyle/>
                    <a:p>
                      <a:pPr algn="ctr" rtl="0" fontAlgn="ctr"/>
                      <a:r>
                        <a:rPr lang="en-US" sz="700" u="none" strike="noStrike">
                          <a:effectLst/>
                        </a:rPr>
                        <a:t> </a:t>
                      </a:r>
                      <a:endParaRPr lang="en-US" sz="700" b="0" i="0" u="none" strike="noStrike">
                        <a:solidFill>
                          <a:srgbClr val="000000"/>
                        </a:solidFill>
                        <a:effectLst/>
                        <a:latin typeface="Times New Roman"/>
                      </a:endParaRPr>
                    </a:p>
                  </a:txBody>
                  <a:tcPr marL="5729" marR="5729" marT="5729" marB="0" anchor="ctr"/>
                </a:tc>
              </a:tr>
              <a:tr h="145207">
                <a:tc>
                  <a:txBody>
                    <a:bodyPr/>
                    <a:lstStyle/>
                    <a:p>
                      <a:pPr algn="ctr" rtl="0" fontAlgn="ctr"/>
                      <a:r>
                        <a:rPr lang="en-US" sz="700" u="none" strike="noStrike">
                          <a:effectLst/>
                        </a:rPr>
                        <a:t>16</a:t>
                      </a:r>
                      <a:endParaRPr lang="en-US" sz="700" b="0" i="0" u="none" strike="noStrike">
                        <a:solidFill>
                          <a:srgbClr val="000000"/>
                        </a:solidFill>
                        <a:effectLst/>
                        <a:latin typeface="Times New Roman"/>
                      </a:endParaRPr>
                    </a:p>
                  </a:txBody>
                  <a:tcPr marL="5729" marR="5729" marT="5729" marB="0" anchor="ctr"/>
                </a:tc>
                <a:tc>
                  <a:txBody>
                    <a:bodyPr/>
                    <a:lstStyle/>
                    <a:p>
                      <a:pPr algn="l" fontAlgn="b"/>
                      <a:r>
                        <a:rPr lang="vi-VN" sz="700" u="none" strike="noStrike" dirty="0">
                          <a:effectLst/>
                        </a:rPr>
                        <a:t>Tổng kết chương trình</a:t>
                      </a:r>
                      <a:endParaRPr lang="vi-VN" sz="700" b="0" i="0" u="none" strike="noStrike" dirty="0">
                        <a:solidFill>
                          <a:srgbClr val="000000"/>
                        </a:solidFill>
                        <a:effectLst/>
                        <a:latin typeface="Times New Roman"/>
                      </a:endParaRPr>
                    </a:p>
                  </a:txBody>
                  <a:tcPr marL="5729" marR="5729" marT="5729" marB="0" anchor="ctr"/>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a:effectLst/>
                        </a:rPr>
                        <a:t> </a:t>
                      </a:r>
                      <a:endParaRPr lang="en-US" sz="700" b="0" i="0" u="none" strike="noStrike">
                        <a:solidFill>
                          <a:srgbClr val="000000"/>
                        </a:solidFill>
                        <a:effectLst/>
                        <a:latin typeface="Times New Roman"/>
                      </a:endParaRPr>
                    </a:p>
                  </a:txBody>
                  <a:tcPr marL="5729" marR="5729" marT="5729" marB="0" anchor="b"/>
                </a:tc>
                <a:tc>
                  <a:txBody>
                    <a:bodyPr/>
                    <a:lstStyle/>
                    <a:p>
                      <a:pPr algn="l" fontAlgn="b"/>
                      <a:r>
                        <a:rPr lang="en-US" sz="700" u="none" strike="noStrike" dirty="0">
                          <a:effectLst/>
                        </a:rPr>
                        <a:t>x</a:t>
                      </a:r>
                      <a:endParaRPr lang="en-US" sz="700" b="0" i="0" u="none" strike="noStrike" dirty="0">
                        <a:solidFill>
                          <a:srgbClr val="000000"/>
                        </a:solidFill>
                        <a:effectLst/>
                        <a:latin typeface="Times New Roman"/>
                      </a:endParaRPr>
                    </a:p>
                  </a:txBody>
                  <a:tcPr marL="5729" marR="5729" marT="5729" marB="0" anchor="b"/>
                </a:tc>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7.jpg"/>
          <p:cNvPicPr/>
          <p:nvPr/>
        </p:nvPicPr>
        <p:blipFill>
          <a:blip r:embed="rId2">
            <a:extLst/>
          </a:blip>
          <a:stretch>
            <a:fillRect/>
          </a:stretch>
        </p:blipFill>
        <p:spPr>
          <a:xfrm>
            <a:off x="-10886" y="399065"/>
            <a:ext cx="9144001" cy="6458936"/>
          </a:xfrm>
          <a:prstGeom prst="rect">
            <a:avLst/>
          </a:prstGeom>
          <a:ln w="12700">
            <a:miter lim="400000"/>
          </a:ln>
        </p:spPr>
      </p:pic>
      <p:sp>
        <p:nvSpPr>
          <p:cNvPr id="24" name="Shape 2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a:t>Sản Phẩm</a:t>
            </a:r>
          </a:p>
        </p:txBody>
      </p:sp>
      <p:sp>
        <p:nvSpPr>
          <p:cNvPr id="25" name="Shape 25"/>
          <p:cNvSpPr>
            <a:spLocks noGrp="1"/>
          </p:cNvSpPr>
          <p:nvPr>
            <p:ph type="body" idx="4294967295"/>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marL="275924" lvl="0" indent="-275924" defTabSz="786384">
              <a:spcBef>
                <a:spcPts val="500"/>
              </a:spcBef>
              <a:buChar char="•"/>
              <a:defRPr sz="1800"/>
            </a:pPr>
            <a:r>
              <a:rPr sz="2580" dirty="0"/>
              <a:t>Buns: </a:t>
            </a:r>
            <a:r>
              <a:rPr lang="en-US" sz="2580" dirty="0" smtClean="0"/>
              <a:t>4</a:t>
            </a:r>
            <a:r>
              <a:rPr sz="2580" dirty="0" smtClean="0"/>
              <a:t> </a:t>
            </a:r>
            <a:r>
              <a:rPr sz="2580" dirty="0" err="1"/>
              <a:t>bánh</a:t>
            </a:r>
            <a:r>
              <a:rPr sz="2580" dirty="0"/>
              <a:t>: </a:t>
            </a:r>
            <a:r>
              <a:rPr sz="2580" dirty="0" smtClean="0"/>
              <a:t>Snowman, </a:t>
            </a:r>
            <a:r>
              <a:rPr sz="2580" dirty="0"/>
              <a:t>Christmas Ring, Yule Choc Donut, &amp; </a:t>
            </a:r>
            <a:r>
              <a:rPr lang="en-US" sz="2580" dirty="0" smtClean="0"/>
              <a:t>Custard Almond Choc</a:t>
            </a:r>
            <a:endParaRPr sz="2580" dirty="0"/>
          </a:p>
          <a:p>
            <a:pPr marL="275924" lvl="0" indent="-275924" defTabSz="786384">
              <a:spcBef>
                <a:spcPts val="500"/>
              </a:spcBef>
              <a:buChar char="•"/>
              <a:defRPr sz="1800"/>
            </a:pPr>
            <a:r>
              <a:rPr sz="2580" dirty="0"/>
              <a:t>Sliced cakes: </a:t>
            </a:r>
            <a:r>
              <a:rPr lang="en-US" sz="2580" dirty="0" smtClean="0"/>
              <a:t>2 </a:t>
            </a:r>
            <a:r>
              <a:rPr lang="en-US" sz="2580" dirty="0" err="1" smtClean="0"/>
              <a:t>mẫu</a:t>
            </a:r>
            <a:r>
              <a:rPr lang="en-US" sz="2580" dirty="0" smtClean="0"/>
              <a:t> (</a:t>
            </a:r>
            <a:r>
              <a:rPr lang="en-US" sz="2580" dirty="0" err="1" smtClean="0"/>
              <a:t>choco</a:t>
            </a:r>
            <a:r>
              <a:rPr lang="en-US" sz="2580" dirty="0" smtClean="0"/>
              <a:t> log &amp; hazelnut log)</a:t>
            </a:r>
            <a:endParaRPr sz="2580" dirty="0"/>
          </a:p>
          <a:p>
            <a:pPr marL="275924" lvl="0" indent="-275924" defTabSz="786384">
              <a:spcBef>
                <a:spcPts val="500"/>
              </a:spcBef>
              <a:buChar char="•"/>
              <a:defRPr sz="1800"/>
            </a:pPr>
            <a:r>
              <a:rPr sz="2580" dirty="0"/>
              <a:t>Cake Sing: </a:t>
            </a:r>
            <a:r>
              <a:rPr sz="2580" dirty="0" err="1"/>
              <a:t>Thay</a:t>
            </a:r>
            <a:r>
              <a:rPr sz="2580" dirty="0"/>
              <a:t> </a:t>
            </a:r>
            <a:r>
              <a:rPr sz="2580" dirty="0" err="1"/>
              <a:t>đổi</a:t>
            </a:r>
            <a:r>
              <a:rPr sz="2580" dirty="0"/>
              <a:t> </a:t>
            </a:r>
            <a:r>
              <a:rPr sz="2580" dirty="0" err="1"/>
              <a:t>chủ</a:t>
            </a:r>
            <a:r>
              <a:rPr sz="2580" dirty="0"/>
              <a:t> </a:t>
            </a:r>
            <a:r>
              <a:rPr sz="2580" dirty="0" err="1"/>
              <a:t>đề</a:t>
            </a:r>
            <a:r>
              <a:rPr sz="2580" dirty="0"/>
              <a:t> 3 </a:t>
            </a:r>
            <a:r>
              <a:rPr sz="2580" dirty="0" err="1"/>
              <a:t>mẫu</a:t>
            </a:r>
            <a:r>
              <a:rPr sz="2580" dirty="0"/>
              <a:t> </a:t>
            </a:r>
            <a:r>
              <a:rPr sz="2580" dirty="0" err="1"/>
              <a:t>bánh</a:t>
            </a:r>
            <a:r>
              <a:rPr sz="2580" dirty="0"/>
              <a:t> </a:t>
            </a:r>
            <a:r>
              <a:rPr sz="2580" dirty="0" err="1"/>
              <a:t>đang</a:t>
            </a:r>
            <a:r>
              <a:rPr sz="2580" dirty="0"/>
              <a:t> </a:t>
            </a:r>
            <a:r>
              <a:rPr sz="2580" dirty="0" err="1"/>
              <a:t>bán</a:t>
            </a:r>
            <a:r>
              <a:rPr sz="2580" dirty="0"/>
              <a:t>: </a:t>
            </a:r>
            <a:r>
              <a:rPr sz="2580" dirty="0" err="1"/>
              <a:t>Blackforest</a:t>
            </a:r>
            <a:r>
              <a:rPr sz="2580" dirty="0"/>
              <a:t>, </a:t>
            </a:r>
            <a:r>
              <a:rPr lang="en-US" sz="2580" dirty="0" smtClean="0"/>
              <a:t>Graffiti</a:t>
            </a:r>
            <a:r>
              <a:rPr sz="2580" dirty="0" smtClean="0"/>
              <a:t> </a:t>
            </a:r>
            <a:r>
              <a:rPr sz="2580" dirty="0"/>
              <a:t>&amp; </a:t>
            </a:r>
            <a:r>
              <a:rPr sz="2580" dirty="0" err="1"/>
              <a:t>Macha</a:t>
            </a:r>
            <a:r>
              <a:rPr sz="2580" dirty="0"/>
              <a:t>.</a:t>
            </a:r>
          </a:p>
          <a:p>
            <a:pPr marL="275924" lvl="0" indent="-275924" defTabSz="786384">
              <a:spcBef>
                <a:spcPts val="500"/>
              </a:spcBef>
              <a:buChar char="•"/>
              <a:defRPr sz="1800"/>
            </a:pPr>
            <a:r>
              <a:rPr sz="2580" dirty="0"/>
              <a:t>Cake </a:t>
            </a:r>
            <a:r>
              <a:rPr sz="2580" dirty="0" err="1"/>
              <a:t>Việt</a:t>
            </a:r>
            <a:r>
              <a:rPr sz="2580" dirty="0"/>
              <a:t>: </a:t>
            </a:r>
            <a:r>
              <a:rPr lang="en-US" sz="2580" dirty="0" smtClean="0"/>
              <a:t>5 </a:t>
            </a:r>
            <a:r>
              <a:rPr lang="en-US" sz="2580" dirty="0" err="1" smtClean="0"/>
              <a:t>mẫu</a:t>
            </a:r>
            <a:endParaRPr sz="2580" dirty="0"/>
          </a:p>
          <a:p>
            <a:pPr marL="275924" lvl="0" indent="-275924" defTabSz="786384">
              <a:spcBef>
                <a:spcPts val="500"/>
              </a:spcBef>
              <a:buChar char="•"/>
              <a:defRPr sz="1800"/>
            </a:pPr>
            <a:r>
              <a:rPr sz="2580" dirty="0"/>
              <a:t>Log cakes Sing: 2 </a:t>
            </a:r>
            <a:r>
              <a:rPr sz="2580" dirty="0" err="1"/>
              <a:t>mẫu</a:t>
            </a:r>
            <a:r>
              <a:rPr sz="2580" dirty="0"/>
              <a:t>: Chocolate Adventure &amp;  </a:t>
            </a:r>
            <a:r>
              <a:rPr lang="en-US" sz="2580" dirty="0" smtClean="0"/>
              <a:t>Hazelnut lover</a:t>
            </a:r>
            <a:endParaRPr sz="2580" dirty="0"/>
          </a:p>
          <a:p>
            <a:pPr marL="275924" lvl="0" indent="-275924" defTabSz="786384">
              <a:spcBef>
                <a:spcPts val="500"/>
              </a:spcBef>
              <a:buChar char="•"/>
              <a:defRPr sz="1800"/>
            </a:pPr>
            <a:r>
              <a:rPr sz="2580" dirty="0"/>
              <a:t>Log cake Viet: </a:t>
            </a:r>
            <a:r>
              <a:rPr sz="2150" i="1" dirty="0" err="1">
                <a:solidFill>
                  <a:srgbClr val="FF2600"/>
                </a:solidFill>
              </a:rPr>
              <a:t>cần</a:t>
            </a:r>
            <a:r>
              <a:rPr sz="2150" i="1" dirty="0">
                <a:solidFill>
                  <a:srgbClr val="FF2600"/>
                </a:solidFill>
              </a:rPr>
              <a:t> </a:t>
            </a:r>
            <a:r>
              <a:rPr sz="2150" i="1" dirty="0" err="1">
                <a:solidFill>
                  <a:srgbClr val="FF2600"/>
                </a:solidFill>
              </a:rPr>
              <a:t>duyệt</a:t>
            </a:r>
            <a:r>
              <a:rPr sz="2150" i="1" dirty="0">
                <a:solidFill>
                  <a:srgbClr val="FF2600"/>
                </a:solidFill>
              </a:rPr>
              <a:t> </a:t>
            </a:r>
            <a:r>
              <a:rPr sz="2150" i="1" dirty="0" err="1">
                <a:solidFill>
                  <a:srgbClr val="FF2600"/>
                </a:solidFill>
              </a:rPr>
              <a:t>mẫu</a:t>
            </a:r>
            <a:endParaRPr sz="2150" i="1" dirty="0">
              <a:solidFill>
                <a:srgbClr val="FF2600"/>
              </a:solidFill>
            </a:endParaRPr>
          </a:p>
          <a:p>
            <a:pPr marL="229936" lvl="0" indent="-229936" defTabSz="786384">
              <a:spcBef>
                <a:spcPts val="500"/>
              </a:spcBef>
              <a:buChar char="•"/>
              <a:defRPr sz="1800"/>
            </a:pPr>
            <a:r>
              <a:rPr sz="2150" i="1" dirty="0" err="1">
                <a:solidFill>
                  <a:srgbClr val="FF2600"/>
                </a:solidFill>
              </a:rPr>
              <a:t>Sản</a:t>
            </a:r>
            <a:r>
              <a:rPr sz="2150" i="1" dirty="0">
                <a:solidFill>
                  <a:srgbClr val="FF2600"/>
                </a:solidFill>
              </a:rPr>
              <a:t> </a:t>
            </a:r>
            <a:r>
              <a:rPr sz="2150" i="1" dirty="0" err="1">
                <a:solidFill>
                  <a:srgbClr val="FF2600"/>
                </a:solidFill>
              </a:rPr>
              <a:t>phẩm</a:t>
            </a:r>
            <a:r>
              <a:rPr sz="2150" i="1" dirty="0">
                <a:solidFill>
                  <a:srgbClr val="FF2600"/>
                </a:solidFill>
              </a:rPr>
              <a:t> </a:t>
            </a:r>
            <a:r>
              <a:rPr sz="2150" i="1" dirty="0" err="1">
                <a:solidFill>
                  <a:srgbClr val="FF2600"/>
                </a:solidFill>
              </a:rPr>
              <a:t>mới</a:t>
            </a:r>
            <a:r>
              <a:rPr sz="2150" i="1" dirty="0">
                <a:solidFill>
                  <a:srgbClr val="FF2600"/>
                </a:solidFill>
              </a:rPr>
              <a:t>: Choux </a:t>
            </a:r>
            <a:r>
              <a:rPr sz="2150" i="1" dirty="0" err="1">
                <a:solidFill>
                  <a:srgbClr val="FF2600"/>
                </a:solidFill>
              </a:rPr>
              <a:t>Eclair</a:t>
            </a:r>
            <a:r>
              <a:rPr sz="2150" i="1" dirty="0">
                <a:solidFill>
                  <a:srgbClr val="FF2600"/>
                </a:solidFill>
              </a:rPr>
              <a:t> (Christmas Gift). </a:t>
            </a:r>
            <a:r>
              <a:rPr sz="2150" i="1" dirty="0" err="1">
                <a:solidFill>
                  <a:srgbClr val="FF2600"/>
                </a:solidFill>
              </a:rPr>
              <a:t>Khách</a:t>
            </a:r>
            <a:r>
              <a:rPr sz="2150" i="1" dirty="0">
                <a:solidFill>
                  <a:srgbClr val="FF2600"/>
                </a:solidFill>
              </a:rPr>
              <a:t> </a:t>
            </a:r>
            <a:r>
              <a:rPr sz="2150" i="1" dirty="0" err="1">
                <a:solidFill>
                  <a:srgbClr val="FF2600"/>
                </a:solidFill>
              </a:rPr>
              <a:t>mua</a:t>
            </a:r>
            <a:r>
              <a:rPr sz="2150" i="1" dirty="0">
                <a:solidFill>
                  <a:srgbClr val="FF2600"/>
                </a:solidFill>
              </a:rPr>
              <a:t> </a:t>
            </a:r>
            <a:r>
              <a:rPr sz="2150" i="1" dirty="0" err="1">
                <a:solidFill>
                  <a:srgbClr val="FF2600"/>
                </a:solidFill>
              </a:rPr>
              <a:t>làm</a:t>
            </a:r>
            <a:r>
              <a:rPr sz="2150" i="1" dirty="0">
                <a:solidFill>
                  <a:srgbClr val="FF2600"/>
                </a:solidFill>
              </a:rPr>
              <a:t> </a:t>
            </a:r>
            <a:r>
              <a:rPr sz="2150" i="1" dirty="0" err="1">
                <a:solidFill>
                  <a:srgbClr val="FF2600"/>
                </a:solidFill>
              </a:rPr>
              <a:t>quà</a:t>
            </a:r>
            <a:r>
              <a:rPr sz="2150" i="1" dirty="0">
                <a:solidFill>
                  <a:srgbClr val="FF2600"/>
                </a:solidFill>
              </a:rPr>
              <a:t> </a:t>
            </a:r>
            <a:r>
              <a:rPr sz="2150" i="1" dirty="0" err="1">
                <a:solidFill>
                  <a:srgbClr val="FF2600"/>
                </a:solidFill>
              </a:rPr>
              <a:t>tặng</a:t>
            </a:r>
            <a:r>
              <a:rPr sz="2150" i="1" dirty="0">
                <a:solidFill>
                  <a:srgbClr val="FF2600"/>
                </a:solidFill>
              </a:rPr>
              <a:t> </a:t>
            </a:r>
            <a:r>
              <a:rPr sz="2150" i="1" dirty="0" err="1">
                <a:solidFill>
                  <a:srgbClr val="FF2600"/>
                </a:solidFill>
              </a:rPr>
              <a:t>ngọt</a:t>
            </a:r>
            <a:r>
              <a:rPr sz="2150" i="1" dirty="0">
                <a:solidFill>
                  <a:srgbClr val="FF2600"/>
                </a:solidFill>
              </a:rPr>
              <a:t> </a:t>
            </a:r>
            <a:r>
              <a:rPr sz="2150" i="1" dirty="0" err="1">
                <a:solidFill>
                  <a:srgbClr val="FF2600"/>
                </a:solidFill>
              </a:rPr>
              <a:t>ngào</a:t>
            </a:r>
            <a:endParaRPr sz="2150" i="1" dirty="0">
              <a:solidFill>
                <a:srgbClr val="FF2600"/>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7.jpg"/>
          <p:cNvPicPr/>
          <p:nvPr/>
        </p:nvPicPr>
        <p:blipFill>
          <a:blip r:embed="rId2">
            <a:extLst/>
          </a:blip>
          <a:stretch>
            <a:fillRect/>
          </a:stretch>
        </p:blipFill>
        <p:spPr>
          <a:xfrm>
            <a:off x="0" y="-58135"/>
            <a:ext cx="9144000" cy="6916135"/>
          </a:xfrm>
          <a:prstGeom prst="rect">
            <a:avLst/>
          </a:prstGeom>
          <a:ln w="12700">
            <a:miter lim="400000"/>
          </a:ln>
        </p:spPr>
      </p:pic>
      <p:sp>
        <p:nvSpPr>
          <p:cNvPr id="28" name="Shape 28"/>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dirty="0"/>
              <a:t>Snowman- </a:t>
            </a:r>
            <a:r>
              <a:rPr sz="4400" dirty="0" err="1"/>
              <a:t>Người</a:t>
            </a:r>
            <a:r>
              <a:rPr sz="4400" dirty="0"/>
              <a:t> </a:t>
            </a:r>
            <a:r>
              <a:rPr sz="4400" dirty="0" err="1"/>
              <a:t>Tuyết</a:t>
            </a:r>
            <a:r>
              <a:rPr sz="4400" dirty="0"/>
              <a:t> </a:t>
            </a:r>
            <a:r>
              <a:rPr sz="4400" dirty="0" err="1"/>
              <a:t>vui</a:t>
            </a:r>
            <a:r>
              <a:rPr sz="4400" dirty="0"/>
              <a:t> </a:t>
            </a:r>
            <a:r>
              <a:rPr sz="4400" dirty="0" err="1"/>
              <a:t>vẻ</a:t>
            </a:r>
            <a:endParaRPr sz="4400" dirty="0"/>
          </a:p>
        </p:txBody>
      </p:sp>
      <p:pic>
        <p:nvPicPr>
          <p:cNvPr id="29" name="image8.png"/>
          <p:cNvPicPr/>
          <p:nvPr/>
        </p:nvPicPr>
        <p:blipFill>
          <a:blip r:embed="rId3">
            <a:extLst/>
          </a:blip>
          <a:stretch>
            <a:fillRect/>
          </a:stretch>
        </p:blipFill>
        <p:spPr>
          <a:xfrm>
            <a:off x="590550" y="1916111"/>
            <a:ext cx="4051300" cy="4114803"/>
          </a:xfrm>
          <a:prstGeom prst="rect">
            <a:avLst/>
          </a:prstGeom>
          <a:ln w="12700">
            <a:miter lim="400000"/>
          </a:ln>
        </p:spPr>
      </p:pic>
      <p:sp>
        <p:nvSpPr>
          <p:cNvPr id="30" name="Shape 30"/>
          <p:cNvSpPr/>
          <p:nvPr/>
        </p:nvSpPr>
        <p:spPr>
          <a:xfrm>
            <a:off x="5324474" y="2732497"/>
            <a:ext cx="2808290" cy="307776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lang="en-US" dirty="0" err="1" smtClean="0">
                <a:latin typeface="Times New Roman Bold"/>
                <a:ea typeface="Times New Roman Bold"/>
                <a:cs typeface="Times New Roman Bold"/>
                <a:sym typeface="Times New Roman Bold"/>
              </a:rPr>
              <a:t>Người</a:t>
            </a:r>
            <a:r>
              <a:rPr lang="en-US" dirty="0" smtClean="0">
                <a:latin typeface="Times New Roman Bold"/>
                <a:ea typeface="Times New Roman Bold"/>
                <a:cs typeface="Times New Roman Bold"/>
                <a:sym typeface="Times New Roman Bold"/>
              </a:rPr>
              <a:t> </a:t>
            </a:r>
            <a:r>
              <a:rPr lang="en-US" dirty="0" err="1" smtClean="0">
                <a:latin typeface="Times New Roman Bold"/>
                <a:ea typeface="Times New Roman Bold"/>
                <a:cs typeface="Times New Roman Bold"/>
                <a:sym typeface="Times New Roman Bold"/>
              </a:rPr>
              <a:t>Tuyết</a:t>
            </a:r>
            <a:r>
              <a:rPr lang="en-US" dirty="0" smtClean="0">
                <a:latin typeface="Times New Roman Bold"/>
                <a:ea typeface="Times New Roman Bold"/>
                <a:cs typeface="Times New Roman Bold"/>
                <a:sym typeface="Times New Roman Bold"/>
              </a:rPr>
              <a:t> </a:t>
            </a:r>
            <a:r>
              <a:rPr lang="en-US" dirty="0" err="1" smtClean="0">
                <a:latin typeface="Times New Roman Bold"/>
                <a:ea typeface="Times New Roman Bold"/>
                <a:cs typeface="Times New Roman Bold"/>
                <a:sym typeface="Times New Roman Bold"/>
              </a:rPr>
              <a:t>Vui</a:t>
            </a:r>
            <a:r>
              <a:rPr lang="en-US" dirty="0" smtClean="0">
                <a:latin typeface="Times New Roman Bold"/>
                <a:ea typeface="Times New Roman Bold"/>
                <a:cs typeface="Times New Roman Bold"/>
                <a:sym typeface="Times New Roman Bold"/>
              </a:rPr>
              <a:t> </a:t>
            </a:r>
            <a:r>
              <a:rPr lang="en-US" dirty="0" err="1" smtClean="0">
                <a:latin typeface="Times New Roman Bold"/>
                <a:ea typeface="Times New Roman Bold"/>
                <a:cs typeface="Times New Roman Bold"/>
                <a:sym typeface="Times New Roman Bold"/>
              </a:rPr>
              <a:t>Vẻ</a:t>
            </a:r>
            <a:endParaRPr sz="3200" dirty="0">
              <a:latin typeface="Times New Roman Bold"/>
              <a:ea typeface="Times New Roman Bold"/>
              <a:cs typeface="Times New Roman Bold"/>
              <a:sym typeface="Times New Roman Bold"/>
            </a:endParaRPr>
          </a:p>
          <a:p>
            <a:pPr lvl="0"/>
            <a:r>
              <a:rPr dirty="0">
                <a:latin typeface="Times New Roman"/>
                <a:ea typeface="Times New Roman"/>
                <a:cs typeface="Times New Roman"/>
                <a:sym typeface="Times New Roman"/>
              </a:rPr>
              <a:t>Anh </a:t>
            </a:r>
            <a:r>
              <a:rPr dirty="0" err="1">
                <a:latin typeface="Times New Roman"/>
                <a:ea typeface="Times New Roman"/>
                <a:cs typeface="Times New Roman"/>
                <a:sym typeface="Times New Roman"/>
              </a:rPr>
              <a:t>ấy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phủ</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trên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người</a:t>
            </a:r>
            <a:r>
              <a:rPr dirty="0">
                <a:latin typeface="Times New Roman"/>
                <a:ea typeface="Times New Roman"/>
                <a:cs typeface="Times New Roman"/>
                <a:sym typeface="Times New Roman"/>
              </a:rPr>
              <a:t> 1 </a:t>
            </a:r>
            <a:r>
              <a:rPr dirty="0" err="1">
                <a:latin typeface="Times New Roman"/>
                <a:ea typeface="Times New Roman"/>
                <a:cs typeface="Times New Roman"/>
                <a:sym typeface="Times New Roman"/>
              </a:rPr>
              <a:t>lớp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áo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sô</a:t>
            </a:r>
            <a:r>
              <a:rPr dirty="0">
                <a:latin typeface="Times New Roman"/>
                <a:ea typeface="Times New Roman"/>
                <a:cs typeface="Times New Roman"/>
                <a:sym typeface="Times New Roman"/>
              </a:rPr>
              <a:t>-</a:t>
            </a:r>
            <a:r>
              <a:rPr dirty="0" err="1">
                <a:latin typeface="Times New Roman"/>
                <a:ea typeface="Times New Roman"/>
                <a:cs typeface="Times New Roman"/>
                <a:sym typeface="Times New Roman"/>
              </a:rPr>
              <a:t>cô</a:t>
            </a:r>
            <a:r>
              <a:rPr dirty="0">
                <a:latin typeface="Times New Roman"/>
                <a:ea typeface="Times New Roman"/>
                <a:cs typeface="Times New Roman"/>
                <a:sym typeface="Times New Roman"/>
              </a:rPr>
              <a:t>-la </a:t>
            </a:r>
            <a:r>
              <a:rPr dirty="0" err="1">
                <a:latin typeface="Times New Roman"/>
                <a:ea typeface="Times New Roman"/>
                <a:cs typeface="Times New Roman"/>
                <a:sym typeface="Times New Roman"/>
              </a:rPr>
              <a:t>trắng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và</a:t>
            </a:r>
            <a:r>
              <a:rPr dirty="0">
                <a:latin typeface="Times New Roman"/>
                <a:ea typeface="Times New Roman"/>
                <a:cs typeface="Times New Roman"/>
                <a:sym typeface="Times New Roman"/>
              </a:rPr>
              <a:t> 1 </a:t>
            </a:r>
            <a:r>
              <a:rPr dirty="0" err="1">
                <a:latin typeface="Times New Roman"/>
                <a:ea typeface="Times New Roman"/>
                <a:cs typeface="Times New Roman"/>
                <a:sym typeface="Times New Roman"/>
              </a:rPr>
              <a:t>chiếc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nón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sô</a:t>
            </a:r>
            <a:r>
              <a:rPr dirty="0">
                <a:latin typeface="Times New Roman"/>
                <a:ea typeface="Times New Roman"/>
                <a:cs typeface="Times New Roman"/>
                <a:sym typeface="Times New Roman"/>
              </a:rPr>
              <a:t>-</a:t>
            </a:r>
            <a:r>
              <a:rPr dirty="0" err="1">
                <a:latin typeface="Times New Roman"/>
                <a:ea typeface="Times New Roman"/>
                <a:cs typeface="Times New Roman"/>
                <a:sym typeface="Times New Roman"/>
              </a:rPr>
              <a:t>cô</a:t>
            </a:r>
            <a:r>
              <a:rPr dirty="0">
                <a:latin typeface="Times New Roman"/>
                <a:ea typeface="Times New Roman"/>
                <a:cs typeface="Times New Roman"/>
                <a:sym typeface="Times New Roman"/>
              </a:rPr>
              <a:t>-la </a:t>
            </a:r>
            <a:r>
              <a:rPr dirty="0" err="1">
                <a:latin typeface="Times New Roman"/>
                <a:ea typeface="Times New Roman"/>
                <a:cs typeface="Times New Roman"/>
                <a:sym typeface="Times New Roman"/>
              </a:rPr>
              <a:t>nâu</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Nụ</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cười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luôn</a:t>
            </a:r>
            <a:r>
              <a:rPr dirty="0">
                <a:latin typeface="Times New Roman"/>
                <a:ea typeface="Times New Roman"/>
                <a:cs typeface="Times New Roman"/>
                <a:sym typeface="Times New Roman"/>
              </a:rPr>
              <a:t> ở </a:t>
            </a:r>
            <a:r>
              <a:rPr dirty="0" err="1">
                <a:latin typeface="Times New Roman"/>
                <a:ea typeface="Times New Roman"/>
                <a:cs typeface="Times New Roman"/>
                <a:sym typeface="Times New Roman"/>
              </a:rPr>
              <a:t>trên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môi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anh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ấy</a:t>
            </a:r>
            <a:r>
              <a:rPr dirty="0">
                <a:latin typeface="Times New Roman"/>
                <a:ea typeface="Times New Roman"/>
                <a:cs typeface="Times New Roman"/>
                <a:sym typeface="Times New Roman"/>
              </a:rPr>
              <a:t>.</a:t>
            </a:r>
          </a:p>
          <a:p>
            <a:pPr lvl="0"/>
            <a:endParaRPr dirty="0">
              <a:latin typeface="Arial"/>
              <a:ea typeface="Arial"/>
              <a:cs typeface="Arial"/>
              <a:sym typeface="Arial"/>
            </a:endParaRPr>
          </a:p>
          <a:p>
            <a:pPr lvl="0"/>
            <a:r>
              <a:rPr dirty="0">
                <a:latin typeface="Times New Roman"/>
                <a:ea typeface="Times New Roman"/>
                <a:cs typeface="Times New Roman"/>
                <a:sym typeface="Times New Roman"/>
              </a:rPr>
              <a:t>Coating: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trắng</a:t>
            </a:r>
            <a:r>
              <a:rPr dirty="0">
                <a:latin typeface="Times New Roman"/>
                <a:ea typeface="Times New Roman"/>
                <a:cs typeface="Times New Roman"/>
                <a:sym typeface="Times New Roman"/>
              </a:rPr>
              <a:t> &amp; </a:t>
            </a:r>
            <a:r>
              <a:rPr dirty="0" err="1">
                <a:latin typeface="Times New Roman"/>
                <a:ea typeface="Times New Roman"/>
                <a:cs typeface="Times New Roman"/>
                <a:sym typeface="Times New Roman"/>
              </a:rPr>
              <a:t>nâu</a:t>
            </a:r>
            <a:endParaRPr dirty="0">
              <a:latin typeface="Arial"/>
              <a:ea typeface="Arial"/>
              <a:cs typeface="Arial"/>
              <a:sym typeface="Arial"/>
            </a:endParaRPr>
          </a:p>
          <a:p>
            <a:pPr lvl="0"/>
            <a:r>
              <a:rPr dirty="0">
                <a:latin typeface="Times New Roman"/>
                <a:ea typeface="Times New Roman"/>
                <a:cs typeface="Times New Roman"/>
                <a:sym typeface="Times New Roman"/>
              </a:rPr>
              <a:t>Dough: sweet bun</a:t>
            </a:r>
            <a:br>
              <a:rPr dirty="0">
                <a:latin typeface="Times New Roman"/>
                <a:ea typeface="Times New Roman"/>
                <a:cs typeface="Times New Roman"/>
                <a:sym typeface="Times New Roman"/>
              </a:rPr>
            </a:br>
            <a:r>
              <a:rPr dirty="0">
                <a:latin typeface="Times New Roman"/>
                <a:ea typeface="Times New Roman"/>
                <a:cs typeface="Times New Roman"/>
                <a:sym typeface="Times New Roman"/>
              </a:rPr>
              <a:t>Filling: </a:t>
            </a:r>
            <a:r>
              <a:rPr dirty="0" err="1">
                <a:latin typeface="Times New Roman"/>
                <a:ea typeface="Times New Roman"/>
                <a:cs typeface="Times New Roman"/>
                <a:sym typeface="Times New Roman"/>
              </a:rPr>
              <a:t>hỗn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hợp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trái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cây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khô</a:t>
            </a:r>
            <a:r>
              <a:rPr dirty="0">
                <a:latin typeface="Times New Roman"/>
                <a:ea typeface="Times New Roman"/>
                <a:cs typeface="Times New Roman"/>
                <a:sym typeface="Times New Roman"/>
              </a:rPr>
              <a:t/>
            </a:r>
            <a:br>
              <a:rPr dirty="0">
                <a:latin typeface="Times New Roman"/>
                <a:ea typeface="Times New Roman"/>
                <a:cs typeface="Times New Roman"/>
                <a:sym typeface="Times New Roman"/>
              </a:rPr>
            </a:br>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27,000</a:t>
            </a:r>
            <a:endParaRPr dirty="0">
              <a:latin typeface="Times New Roman"/>
              <a:ea typeface="Times New Roman"/>
              <a:cs typeface="Times New Roman"/>
              <a:sym typeface="Times New Roman"/>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7.jpg"/>
          <p:cNvPicPr/>
          <p:nvPr/>
        </p:nvPicPr>
        <p:blipFill>
          <a:blip r:embed="rId2">
            <a:extLst/>
          </a:blip>
          <a:stretch>
            <a:fillRect/>
          </a:stretch>
        </p:blipFill>
        <p:spPr>
          <a:xfrm>
            <a:off x="0" y="-58135"/>
            <a:ext cx="9144000" cy="6916135"/>
          </a:xfrm>
          <a:prstGeom prst="rect">
            <a:avLst/>
          </a:prstGeom>
          <a:ln w="12700">
            <a:miter lim="400000"/>
          </a:ln>
        </p:spPr>
      </p:pic>
      <p:sp>
        <p:nvSpPr>
          <p:cNvPr id="33" name="Shape 33"/>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90000"/>
          </a:bodyPr>
          <a:lstStyle/>
          <a:p>
            <a:pPr lvl="0">
              <a:defRPr sz="1800"/>
            </a:pPr>
            <a:r>
              <a:rPr lang="en-US" sz="4400" smtClean="0"/>
              <a:t>Custard Almond Choc- </a:t>
            </a:r>
            <a:r>
              <a:rPr sz="4400" smtClean="0"/>
              <a:t>Mr</a:t>
            </a:r>
            <a:r>
              <a:rPr sz="4400" dirty="0"/>
              <a:t>. An </a:t>
            </a:r>
            <a:r>
              <a:rPr sz="4400" dirty="0" err="1"/>
              <a:t>Lành</a:t>
            </a:r>
            <a:endParaRPr sz="4400" dirty="0"/>
          </a:p>
        </p:txBody>
      </p:sp>
      <p:sp>
        <p:nvSpPr>
          <p:cNvPr id="35" name="Shape 35"/>
          <p:cNvSpPr/>
          <p:nvPr/>
        </p:nvSpPr>
        <p:spPr>
          <a:xfrm>
            <a:off x="5410200" y="2207365"/>
            <a:ext cx="2808289" cy="36317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a:latin typeface="Times New Roman Bold"/>
                <a:ea typeface="Times New Roman Bold"/>
                <a:cs typeface="Times New Roman Bold"/>
                <a:sym typeface="Times New Roman Bold"/>
              </a:rPr>
              <a:t>Mr. An </a:t>
            </a:r>
            <a:r>
              <a:rPr dirty="0" err="1">
                <a:latin typeface="Times New Roman Bold"/>
                <a:ea typeface="Times New Roman Bold"/>
                <a:cs typeface="Times New Roman Bold"/>
                <a:sym typeface="Times New Roman Bold"/>
              </a:rPr>
              <a:t>Lành</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Khúc</a:t>
            </a:r>
            <a:r>
              <a:rPr dirty="0">
                <a:latin typeface="Times New Roman"/>
                <a:ea typeface="Times New Roman"/>
                <a:cs typeface="Times New Roman"/>
                <a:sym typeface="Times New Roman"/>
              </a:rPr>
              <a:t> </a:t>
            </a:r>
            <a:r>
              <a:rPr err="1">
                <a:latin typeface="Times New Roman"/>
                <a:ea typeface="Times New Roman"/>
                <a:cs typeface="Times New Roman"/>
                <a:sym typeface="Times New Roman"/>
              </a:rPr>
              <a:t>cây</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sần sùi màu nâu sô cô la</a:t>
            </a:r>
            <a:r>
              <a:rPr smtClean="0">
                <a:latin typeface="Times New Roman"/>
                <a:ea typeface="Times New Roman"/>
                <a:cs typeface="Times New Roman"/>
                <a:sym typeface="Times New Roman"/>
              </a:rPr>
              <a:t> </a:t>
            </a:r>
            <a:r>
              <a:rPr err="1">
                <a:latin typeface="Times New Roman"/>
                <a:ea typeface="Times New Roman"/>
                <a:cs typeface="Times New Roman"/>
                <a:sym typeface="Times New Roman"/>
              </a:rPr>
              <a:t>được</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điểm </a:t>
            </a:r>
            <a:r>
              <a:rPr smtClean="0">
                <a:latin typeface="Times New Roman"/>
                <a:ea typeface="Times New Roman"/>
                <a:cs typeface="Times New Roman"/>
                <a:sym typeface="Times New Roman"/>
              </a:rPr>
              <a:t>bởi</a:t>
            </a:r>
            <a:r>
              <a:rPr lang="en-US" smtClean="0">
                <a:latin typeface="Times New Roman"/>
                <a:ea typeface="Times New Roman"/>
                <a:cs typeface="Times New Roman"/>
                <a:sym typeface="Times New Roman"/>
              </a:rPr>
              <a:t> lớp hạt hạnh nhân </a:t>
            </a:r>
            <a:r>
              <a:rPr smtClean="0">
                <a:latin typeface="Times New Roman"/>
                <a:ea typeface="Times New Roman"/>
                <a:cs typeface="Times New Roman"/>
                <a:sym typeface="Times New Roman"/>
              </a:rPr>
              <a:t>trên </a:t>
            </a:r>
            <a:r>
              <a:rPr dirty="0" err="1">
                <a:latin typeface="Times New Roman"/>
                <a:ea typeface="Times New Roman"/>
                <a:cs typeface="Times New Roman"/>
                <a:sym typeface="Times New Roman"/>
              </a:rPr>
              <a:t>bề</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mặt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báo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hiệu</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một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mùa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Giáng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sinh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lại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về</a:t>
            </a:r>
            <a:r>
              <a:rPr dirty="0">
                <a:latin typeface="Times New Roman"/>
                <a:ea typeface="Times New Roman"/>
                <a:cs typeface="Times New Roman"/>
                <a:sym typeface="Times New Roman"/>
              </a:rPr>
              <a:t>.</a:t>
            </a:r>
          </a:p>
          <a:p>
            <a:pPr lvl="0"/>
            <a:endParaRPr dirty="0">
              <a:latin typeface="Arial"/>
              <a:ea typeface="Arial"/>
              <a:cs typeface="Arial"/>
              <a:sym typeface="Arial"/>
            </a:endParaRPr>
          </a:p>
          <a:p>
            <a:pPr lvl="0"/>
            <a:r>
              <a:rPr dirty="0">
                <a:latin typeface="Times New Roman"/>
                <a:ea typeface="Times New Roman"/>
                <a:cs typeface="Times New Roman"/>
                <a:sym typeface="Times New Roman"/>
              </a:rPr>
              <a:t>Topping</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hạnh nhân, socola nâu</a:t>
            </a:r>
            <a:endParaRPr dirty="0">
              <a:latin typeface="Arial"/>
              <a:ea typeface="Arial"/>
              <a:cs typeface="Arial"/>
              <a:sym typeface="Arial"/>
            </a:endParaRPr>
          </a:p>
          <a:p>
            <a:pPr lvl="0"/>
            <a:r>
              <a:rPr dirty="0">
                <a:latin typeface="Times New Roman"/>
                <a:ea typeface="Times New Roman"/>
                <a:cs typeface="Times New Roman"/>
                <a:sym typeface="Times New Roman"/>
              </a:rPr>
              <a:t>Dough</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Sweet bun</a:t>
            </a:r>
            <a:endParaRPr dirty="0">
              <a:latin typeface="Arial"/>
              <a:ea typeface="Arial"/>
              <a:cs typeface="Arial"/>
              <a:sym typeface="Arial"/>
            </a:endParaRPr>
          </a:p>
          <a:p>
            <a:pPr lvl="0"/>
            <a:r>
              <a:rPr smtClean="0">
                <a:latin typeface="Times New Roman"/>
                <a:ea typeface="Times New Roman"/>
                <a:cs typeface="Times New Roman"/>
                <a:sym typeface="Times New Roman"/>
              </a:rPr>
              <a:t>Filling</a:t>
            </a:r>
            <a:r>
              <a:rPr lang="en-US" smtClean="0">
                <a:latin typeface="Times New Roman"/>
                <a:ea typeface="Times New Roman"/>
                <a:cs typeface="Times New Roman"/>
                <a:sym typeface="Times New Roman"/>
              </a:rPr>
              <a:t>: kem custard</a:t>
            </a:r>
            <a:endParaRPr dirty="0">
              <a:latin typeface="Arial"/>
              <a:ea typeface="Arial"/>
              <a:cs typeface="Arial"/>
              <a:sym typeface="Arial"/>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24,000</a:t>
            </a:r>
            <a:endParaRPr dirty="0">
              <a:latin typeface="Times New Roman"/>
              <a:ea typeface="Times New Roman"/>
              <a:cs typeface="Times New Roman"/>
              <a:sym typeface="Times New Roman"/>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672" y="1905000"/>
            <a:ext cx="3899810" cy="41148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7.jpg"/>
          <p:cNvPicPr/>
          <p:nvPr/>
        </p:nvPicPr>
        <p:blipFill>
          <a:blip r:embed="rId2">
            <a:extLst/>
          </a:blip>
          <a:stretch>
            <a:fillRect/>
          </a:stretch>
        </p:blipFill>
        <p:spPr>
          <a:xfrm>
            <a:off x="0" y="-58135"/>
            <a:ext cx="9144000" cy="6916135"/>
          </a:xfrm>
          <a:prstGeom prst="rect">
            <a:avLst/>
          </a:prstGeom>
          <a:ln w="12700">
            <a:miter lim="400000"/>
          </a:ln>
        </p:spPr>
      </p:pic>
      <p:sp>
        <p:nvSpPr>
          <p:cNvPr id="38" name="Shape 38"/>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749808">
              <a:defRPr sz="3600"/>
            </a:lvl1pPr>
          </a:lstStyle>
          <a:p>
            <a:pPr lvl="0">
              <a:defRPr sz="1800"/>
            </a:pPr>
            <a:r>
              <a:rPr sz="3600" dirty="0" err="1"/>
              <a:t>Chirstmas</a:t>
            </a:r>
            <a:r>
              <a:rPr sz="3600" dirty="0"/>
              <a:t> Ring- </a:t>
            </a:r>
            <a:r>
              <a:rPr sz="3600" dirty="0" err="1"/>
              <a:t>Chiếc</a:t>
            </a:r>
            <a:r>
              <a:rPr sz="3600" dirty="0"/>
              <a:t> </a:t>
            </a:r>
            <a:r>
              <a:rPr sz="3600" dirty="0" err="1"/>
              <a:t>nhẫn</a:t>
            </a:r>
            <a:r>
              <a:rPr sz="3600" dirty="0"/>
              <a:t> Hạnh </a:t>
            </a:r>
            <a:r>
              <a:rPr sz="3600" dirty="0" err="1"/>
              <a:t>Phúc</a:t>
            </a:r>
            <a:endParaRPr sz="3600" dirty="0"/>
          </a:p>
        </p:txBody>
      </p:sp>
      <p:sp>
        <p:nvSpPr>
          <p:cNvPr id="40" name="Shape 40"/>
          <p:cNvSpPr/>
          <p:nvPr/>
        </p:nvSpPr>
        <p:spPr>
          <a:xfrm>
            <a:off x="5454649" y="2249896"/>
            <a:ext cx="2808290" cy="307776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err="1">
                <a:latin typeface="Times New Roman Bold"/>
                <a:ea typeface="Times New Roman Bold"/>
                <a:cs typeface="Times New Roman Bold"/>
                <a:sym typeface="Times New Roman Bold"/>
              </a:rPr>
              <a:t>Chiếc</a:t>
            </a:r>
            <a:r>
              <a:rPr dirty="0">
                <a:latin typeface="Times New Roman Bold"/>
                <a:ea typeface="Times New Roman Bold"/>
                <a:cs typeface="Times New Roman Bold"/>
                <a:sym typeface="Times New Roman Bold"/>
              </a:rPr>
              <a:t> </a:t>
            </a:r>
            <a:r>
              <a:rPr dirty="0" err="1">
                <a:latin typeface="Times New Roman Bold"/>
                <a:ea typeface="Times New Roman Bold"/>
                <a:cs typeface="Times New Roman Bold"/>
                <a:sym typeface="Times New Roman Bold"/>
              </a:rPr>
              <a:t>nhẫn</a:t>
            </a:r>
            <a:r>
              <a:rPr dirty="0">
                <a:latin typeface="Times New Roman Bold"/>
                <a:ea typeface="Times New Roman Bold"/>
                <a:cs typeface="Times New Roman Bold"/>
                <a:sym typeface="Times New Roman Bold"/>
              </a:rPr>
              <a:t> Hạnh </a:t>
            </a:r>
            <a:r>
              <a:rPr dirty="0" err="1">
                <a:latin typeface="Times New Roman Bold"/>
                <a:ea typeface="Times New Roman Bold"/>
                <a:cs typeface="Times New Roman Bold"/>
                <a:sym typeface="Times New Roman Bold"/>
              </a:rPr>
              <a:t>Phúc</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Được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tạo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bởi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các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loại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hạt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tốt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tim</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mạch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như</a:t>
            </a:r>
            <a:r>
              <a:rPr dirty="0">
                <a:latin typeface="Times New Roman"/>
                <a:ea typeface="Times New Roman"/>
                <a:cs typeface="Times New Roman"/>
                <a:sym typeface="Times New Roman"/>
              </a:rPr>
              <a:t> </a:t>
            </a:r>
            <a:r>
              <a:rPr err="1">
                <a:latin typeface="Times New Roman"/>
                <a:ea typeface="Times New Roman"/>
                <a:cs typeface="Times New Roman"/>
                <a:sym typeface="Times New Roman"/>
              </a:rPr>
              <a:t>nho</a:t>
            </a:r>
            <a:r>
              <a:rPr>
                <a:latin typeface="Times New Roman"/>
                <a:ea typeface="Times New Roman"/>
                <a:cs typeface="Times New Roman"/>
                <a:sym typeface="Times New Roman"/>
              </a:rPr>
              <a:t> </a:t>
            </a:r>
            <a:r>
              <a:rPr smtClean="0">
                <a:latin typeface="Times New Roman"/>
                <a:ea typeface="Times New Roman"/>
                <a:cs typeface="Times New Roman"/>
                <a:sym typeface="Times New Roman"/>
              </a:rPr>
              <a:t>khô</a:t>
            </a:r>
            <a:r>
              <a:rPr lang="en-US" smtClean="0">
                <a:latin typeface="Times New Roman"/>
                <a:ea typeface="Times New Roman"/>
                <a:cs typeface="Times New Roman"/>
                <a:sym typeface="Times New Roman"/>
              </a:rPr>
              <a:t>, hạnh nhân</a:t>
            </a:r>
            <a:r>
              <a:rPr smtClean="0">
                <a:latin typeface="Times New Roman"/>
                <a:ea typeface="Times New Roman"/>
                <a:cs typeface="Times New Roman"/>
                <a:sym typeface="Times New Roman"/>
              </a:rPr>
              <a:t> </a:t>
            </a:r>
            <a:r>
              <a:rPr dirty="0">
                <a:latin typeface="Times New Roman"/>
                <a:ea typeface="Times New Roman"/>
                <a:cs typeface="Times New Roman"/>
                <a:sym typeface="Times New Roman"/>
              </a:rPr>
              <a:t>&amp; </a:t>
            </a:r>
            <a:r>
              <a:rPr dirty="0" err="1">
                <a:latin typeface="Times New Roman"/>
                <a:ea typeface="Times New Roman"/>
                <a:cs typeface="Times New Roman"/>
                <a:sym typeface="Times New Roman"/>
              </a:rPr>
              <a:t>hạt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óc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chó</a:t>
            </a:r>
            <a:endParaRPr dirty="0">
              <a:latin typeface="Times New Roman"/>
              <a:ea typeface="Times New Roman"/>
              <a:cs typeface="Times New Roman"/>
              <a:sym typeface="Times New Roman"/>
            </a:endParaRPr>
          </a:p>
          <a:p>
            <a:pPr lvl="0"/>
            <a:endParaRPr dirty="0">
              <a:latin typeface="Arial"/>
              <a:ea typeface="Arial"/>
              <a:cs typeface="Arial"/>
              <a:sym typeface="Arial"/>
            </a:endParaRPr>
          </a:p>
          <a:p>
            <a:pPr lvl="0"/>
            <a:r>
              <a:rPr dirty="0">
                <a:latin typeface="Times New Roman"/>
                <a:ea typeface="Times New Roman"/>
                <a:cs typeface="Times New Roman"/>
                <a:sym typeface="Times New Roman"/>
              </a:rPr>
              <a:t>Topping</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hạnh nhân &amp; đường</a:t>
            </a:r>
            <a:endParaRPr dirty="0">
              <a:latin typeface="Arial"/>
              <a:ea typeface="Arial"/>
              <a:cs typeface="Arial"/>
              <a:sym typeface="Arial"/>
            </a:endParaRPr>
          </a:p>
          <a:p>
            <a:pPr lvl="0"/>
            <a:r>
              <a:rPr dirty="0">
                <a:latin typeface="Times New Roman"/>
                <a:ea typeface="Times New Roman"/>
                <a:cs typeface="Times New Roman"/>
                <a:sym typeface="Times New Roman"/>
              </a:rPr>
              <a:t>Dough: sweet bun</a:t>
            </a:r>
            <a:endParaRPr dirty="0">
              <a:latin typeface="Arial"/>
              <a:ea typeface="Arial"/>
              <a:cs typeface="Arial"/>
              <a:sym typeface="Arial"/>
            </a:endParaRPr>
          </a:p>
          <a:p>
            <a:pPr lvl="0"/>
            <a:r>
              <a:rPr dirty="0">
                <a:latin typeface="Times New Roman"/>
                <a:ea typeface="Times New Roman"/>
                <a:cs typeface="Times New Roman"/>
                <a:sym typeface="Times New Roman"/>
              </a:rPr>
              <a:t>Filling: </a:t>
            </a:r>
            <a:r>
              <a:rPr dirty="0" err="1">
                <a:latin typeface="Times New Roman"/>
                <a:ea typeface="Times New Roman"/>
                <a:cs typeface="Times New Roman"/>
                <a:sym typeface="Times New Roman"/>
              </a:rPr>
              <a:t>nho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khô</a:t>
            </a:r>
            <a:r>
              <a:rPr dirty="0">
                <a:latin typeface="Times New Roman"/>
                <a:ea typeface="Times New Roman"/>
                <a:cs typeface="Times New Roman"/>
                <a:sym typeface="Times New Roman"/>
              </a:rPr>
              <a:t> &amp; </a:t>
            </a:r>
            <a:r>
              <a:rPr dirty="0" err="1">
                <a:latin typeface="Times New Roman"/>
                <a:ea typeface="Times New Roman"/>
                <a:cs typeface="Times New Roman"/>
                <a:sym typeface="Times New Roman"/>
              </a:rPr>
              <a:t>hạt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óc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chó</a:t>
            </a:r>
            <a:endParaRPr dirty="0">
              <a:latin typeface="Arial"/>
              <a:ea typeface="Arial"/>
              <a:cs typeface="Arial"/>
              <a:sym typeface="Arial"/>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27,000</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572" y="1828800"/>
            <a:ext cx="5112515" cy="411480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7.jpg"/>
          <p:cNvPicPr/>
          <p:nvPr/>
        </p:nvPicPr>
        <p:blipFill>
          <a:blip r:embed="rId2">
            <a:extLst/>
          </a:blip>
          <a:stretch>
            <a:fillRect/>
          </a:stretch>
        </p:blipFill>
        <p:spPr>
          <a:xfrm>
            <a:off x="0" y="-58135"/>
            <a:ext cx="9144000" cy="6916135"/>
          </a:xfrm>
          <a:prstGeom prst="rect">
            <a:avLst/>
          </a:prstGeom>
          <a:ln w="12700">
            <a:miter lim="400000"/>
          </a:ln>
        </p:spPr>
      </p:pic>
      <p:sp>
        <p:nvSpPr>
          <p:cNvPr id="43" name="Shape 43"/>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dirty="0"/>
              <a:t>Yule Choc Donut - Donut </a:t>
            </a:r>
            <a:r>
              <a:rPr sz="4400" dirty="0" err="1"/>
              <a:t>Ấm</a:t>
            </a:r>
            <a:r>
              <a:rPr sz="4400" dirty="0"/>
              <a:t> ÁP</a:t>
            </a:r>
          </a:p>
        </p:txBody>
      </p:sp>
      <p:sp>
        <p:nvSpPr>
          <p:cNvPr id="44" name="Shape 44"/>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45" name="image11.png"/>
          <p:cNvPicPr/>
          <p:nvPr/>
        </p:nvPicPr>
        <p:blipFill>
          <a:blip r:embed="rId3">
            <a:extLst/>
          </a:blip>
          <a:stretch>
            <a:fillRect/>
          </a:stretch>
        </p:blipFill>
        <p:spPr>
          <a:xfrm>
            <a:off x="446315" y="1641769"/>
            <a:ext cx="4362225" cy="4276431"/>
          </a:xfrm>
          <a:prstGeom prst="rect">
            <a:avLst/>
          </a:prstGeom>
          <a:ln w="12700">
            <a:miter lim="400000"/>
          </a:ln>
        </p:spPr>
      </p:pic>
      <p:sp>
        <p:nvSpPr>
          <p:cNvPr id="46" name="Shape 46"/>
          <p:cNvSpPr/>
          <p:nvPr/>
        </p:nvSpPr>
        <p:spPr>
          <a:xfrm>
            <a:off x="5581649" y="1955417"/>
            <a:ext cx="2808290" cy="3908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a:latin typeface="Times New Roman Bold"/>
                <a:ea typeface="Times New Roman Bold"/>
                <a:cs typeface="Times New Roman Bold"/>
                <a:sym typeface="Times New Roman Bold"/>
              </a:rPr>
              <a:t>Donut </a:t>
            </a:r>
            <a:r>
              <a:rPr dirty="0" err="1">
                <a:latin typeface="Times New Roman Bold"/>
                <a:ea typeface="Times New Roman Bold"/>
                <a:cs typeface="Times New Roman Bold"/>
                <a:sym typeface="Times New Roman Bold"/>
              </a:rPr>
              <a:t>Ấm</a:t>
            </a:r>
            <a:r>
              <a:rPr dirty="0">
                <a:latin typeface="Times New Roman Bold"/>
                <a:ea typeface="Times New Roman Bold"/>
                <a:cs typeface="Times New Roman Bold"/>
                <a:sym typeface="Times New Roman Bold"/>
              </a:rPr>
              <a:t> </a:t>
            </a:r>
            <a:r>
              <a:rPr dirty="0" err="1">
                <a:latin typeface="Times New Roman Bold"/>
                <a:ea typeface="Times New Roman Bold"/>
                <a:cs typeface="Times New Roman Bold"/>
                <a:sym typeface="Times New Roman Bold"/>
              </a:rPr>
              <a:t>Ấp</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Mùa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Giáng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sinh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không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còn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cảm</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giác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lạnh</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lẽo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nữa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vì</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đã</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có</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Cô</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nàng</a:t>
            </a:r>
            <a:r>
              <a:rPr dirty="0">
                <a:latin typeface="Times New Roman"/>
                <a:ea typeface="Times New Roman"/>
                <a:cs typeface="Times New Roman"/>
                <a:sym typeface="Times New Roman"/>
              </a:rPr>
              <a:t> Donut </a:t>
            </a:r>
            <a:r>
              <a:rPr dirty="0" err="1">
                <a:latin typeface="Times New Roman"/>
                <a:ea typeface="Times New Roman"/>
                <a:cs typeface="Times New Roman"/>
                <a:sym typeface="Times New Roman"/>
              </a:rPr>
              <a:t>Ấm</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Áp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được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phủ</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lớp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sô</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cô</a:t>
            </a:r>
            <a:r>
              <a:rPr dirty="0">
                <a:latin typeface="Times New Roman"/>
                <a:ea typeface="Times New Roman"/>
                <a:cs typeface="Times New Roman"/>
                <a:sym typeface="Times New Roman"/>
              </a:rPr>
              <a:t> la </a:t>
            </a:r>
            <a:r>
              <a:rPr dirty="0" err="1">
                <a:latin typeface="Times New Roman"/>
                <a:ea typeface="Times New Roman"/>
                <a:cs typeface="Times New Roman"/>
                <a:sym typeface="Times New Roman"/>
              </a:rPr>
              <a:t>ngọt</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ngào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cùng</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vị</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dâu</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tây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tươi</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mát</a:t>
            </a:r>
            <a:r>
              <a:rPr dirty="0">
                <a:latin typeface="Times New Roman"/>
                <a:ea typeface="Times New Roman"/>
                <a:cs typeface="Times New Roman"/>
                <a:sym typeface="Times New Roman"/>
              </a:rPr>
              <a:t>.</a:t>
            </a:r>
          </a:p>
          <a:p>
            <a:pPr lvl="0"/>
            <a:endParaRPr dirty="0">
              <a:latin typeface="Arial"/>
              <a:ea typeface="Arial"/>
              <a:cs typeface="Arial"/>
              <a:sym typeface="Arial"/>
            </a:endParaRPr>
          </a:p>
          <a:p>
            <a:pPr lvl="0"/>
            <a:r>
              <a:rPr dirty="0">
                <a:latin typeface="Times New Roman"/>
                <a:ea typeface="Times New Roman"/>
                <a:cs typeface="Times New Roman"/>
                <a:sym typeface="Times New Roman"/>
              </a:rPr>
              <a:t>Topping: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dâu</a:t>
            </a:r>
            <a:r>
              <a:rPr dirty="0">
                <a:latin typeface="Times New Roman"/>
                <a:ea typeface="Times New Roman"/>
                <a:cs typeface="Times New Roman"/>
                <a:sym typeface="Times New Roman"/>
              </a:rPr>
              <a:t> &amp; snow powder</a:t>
            </a:r>
            <a:endParaRPr dirty="0">
              <a:latin typeface="Arial"/>
              <a:ea typeface="Arial"/>
              <a:cs typeface="Arial"/>
              <a:sym typeface="Arial"/>
            </a:endParaRPr>
          </a:p>
          <a:p>
            <a:pPr lvl="0"/>
            <a:r>
              <a:rPr dirty="0">
                <a:latin typeface="Times New Roman"/>
                <a:ea typeface="Times New Roman"/>
                <a:cs typeface="Times New Roman"/>
                <a:sym typeface="Times New Roman"/>
              </a:rPr>
              <a:t>Dough: Butter toast</a:t>
            </a:r>
            <a:endParaRPr dirty="0">
              <a:latin typeface="Arial"/>
              <a:ea typeface="Arial"/>
              <a:cs typeface="Arial"/>
              <a:sym typeface="Arial"/>
            </a:endParaRPr>
          </a:p>
          <a:p>
            <a:pPr lvl="0"/>
            <a:r>
              <a:rPr dirty="0">
                <a:latin typeface="Times New Roman"/>
                <a:ea typeface="Times New Roman"/>
                <a:cs typeface="Times New Roman"/>
                <a:sym typeface="Times New Roman"/>
              </a:rPr>
              <a:t>Filling: None</a:t>
            </a:r>
            <a:endParaRPr dirty="0">
              <a:latin typeface="Arial"/>
              <a:ea typeface="Arial"/>
              <a:cs typeface="Arial"/>
              <a:sym typeface="Arial"/>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24,000</a:t>
            </a:r>
            <a:endParaRPr dirty="0">
              <a:latin typeface="Times New Roman"/>
              <a:ea typeface="Times New Roman"/>
              <a:cs typeface="Times New Roman"/>
              <a:sym typeface="Times New Roman"/>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7.jpg"/>
          <p:cNvPicPr/>
          <p:nvPr/>
        </p:nvPicPr>
        <p:blipFill>
          <a:blip r:embed="rId2">
            <a:extLst/>
          </a:blip>
          <a:stretch>
            <a:fillRect/>
          </a:stretch>
        </p:blipFill>
        <p:spPr>
          <a:xfrm>
            <a:off x="0" y="-58135"/>
            <a:ext cx="9144000" cy="6916135"/>
          </a:xfrm>
          <a:prstGeom prst="rect">
            <a:avLst/>
          </a:prstGeom>
          <a:ln w="12700">
            <a:miter lim="400000"/>
          </a:ln>
        </p:spPr>
      </p:pic>
      <p:sp>
        <p:nvSpPr>
          <p:cNvPr id="54" name="Shape 54"/>
          <p:cNvSpPr>
            <a:spLocks noGrp="1"/>
          </p:cNvSpPr>
          <p:nvPr>
            <p:ph type="title" idx="4294967295"/>
          </p:nvPr>
        </p:nvSpPr>
        <p:spPr>
          <a:xfrm>
            <a:off x="457200" y="274637"/>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4400" dirty="0"/>
              <a:t>Chocolate Adventure</a:t>
            </a:r>
          </a:p>
        </p:txBody>
      </p:sp>
      <p:sp>
        <p:nvSpPr>
          <p:cNvPr id="55" name="Shape 55"/>
          <p:cNvSpPr>
            <a:spLocks noGrp="1"/>
          </p:cNvSpPr>
          <p:nvPr>
            <p:ph type="body" idx="4294967295"/>
          </p:nvPr>
        </p:nvSpPr>
        <p:spPr>
          <a:xfrm>
            <a:off x="457200" y="1600200"/>
            <a:ext cx="8229600" cy="4525963"/>
          </a:xfrm>
          <a:prstGeom prst="rect">
            <a:avLst/>
          </a:prstGeom>
          <a:ln w="12700">
            <a:miter lim="400000"/>
          </a:ln>
        </p:spPr>
        <p:txBody>
          <a:bodyPr lIns="0" tIns="0" rIns="0" bIns="0">
            <a:normAutofit/>
          </a:bodyPr>
          <a:lstStyle/>
          <a:p>
            <a:pPr marL="0" lvl="0" indent="0">
              <a:buSzTx/>
              <a:buNone/>
            </a:pPr>
            <a:endParaRPr/>
          </a:p>
        </p:txBody>
      </p:sp>
      <p:pic>
        <p:nvPicPr>
          <p:cNvPr id="56" name="image13.png"/>
          <p:cNvPicPr/>
          <p:nvPr/>
        </p:nvPicPr>
        <p:blipFill>
          <a:blip r:embed="rId3">
            <a:extLst/>
          </a:blip>
          <a:stretch>
            <a:fillRect/>
          </a:stretch>
        </p:blipFill>
        <p:spPr>
          <a:xfrm>
            <a:off x="422388" y="1611085"/>
            <a:ext cx="5332302" cy="4265840"/>
          </a:xfrm>
          <a:prstGeom prst="rect">
            <a:avLst/>
          </a:prstGeom>
          <a:ln w="12700">
            <a:miter lim="400000"/>
          </a:ln>
        </p:spPr>
      </p:pic>
      <p:sp>
        <p:nvSpPr>
          <p:cNvPr id="57" name="Shape 57"/>
          <p:cNvSpPr/>
          <p:nvPr/>
        </p:nvSpPr>
        <p:spPr>
          <a:xfrm>
            <a:off x="5867399" y="2843211"/>
            <a:ext cx="2808290" cy="22467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dirty="0">
                <a:latin typeface="Times New Roman Bold"/>
                <a:ea typeface="Times New Roman Bold"/>
                <a:cs typeface="Times New Roman Bold"/>
                <a:sym typeface="Times New Roman Bold"/>
              </a:rPr>
              <a:t>Chocolate Adventure</a:t>
            </a:r>
            <a:endParaRPr sz="3200" dirty="0">
              <a:latin typeface="Times New Roman Bold"/>
              <a:ea typeface="Times New Roman Bold"/>
              <a:cs typeface="Times New Roman Bold"/>
              <a:sym typeface="Times New Roman Bold"/>
            </a:endParaRPr>
          </a:p>
          <a:p>
            <a:pPr lvl="0"/>
            <a:r>
              <a:rPr dirty="0" err="1">
                <a:latin typeface="Times New Roman"/>
                <a:ea typeface="Times New Roman"/>
                <a:cs typeface="Times New Roman"/>
                <a:sym typeface="Times New Roman"/>
              </a:rPr>
              <a:t>Đầy</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mê</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hoặc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cho</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các</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tín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đồ</a:t>
            </a:r>
            <a:r>
              <a:rPr dirty="0">
                <a:latin typeface="Times New Roman"/>
                <a:ea typeface="Times New Roman"/>
                <a:cs typeface="Times New Roman"/>
                <a:sym typeface="Times New Roman"/>
              </a:rPr>
              <a:t> </a:t>
            </a:r>
            <a:r>
              <a:rPr err="1">
                <a:latin typeface="Times New Roman"/>
                <a:ea typeface="Times New Roman"/>
                <a:cs typeface="Times New Roman"/>
                <a:sym typeface="Times New Roman"/>
              </a:rPr>
              <a:t>yêu</a:t>
            </a:r>
            <a:r>
              <a:rPr>
                <a:latin typeface="Times New Roman"/>
                <a:ea typeface="Times New Roman"/>
                <a:cs typeface="Times New Roman"/>
                <a:sym typeface="Times New Roman"/>
              </a:rPr>
              <a:t> </a:t>
            </a:r>
            <a:r>
              <a:rPr smtClean="0">
                <a:latin typeface="Times New Roman"/>
                <a:ea typeface="Times New Roman"/>
                <a:cs typeface="Times New Roman"/>
                <a:sym typeface="Times New Roman"/>
              </a:rPr>
              <a:t>socola</a:t>
            </a:r>
            <a:r>
              <a:rPr lang="en-US">
                <a:latin typeface="Times New Roman"/>
                <a:ea typeface="Times New Roman"/>
                <a:cs typeface="Times New Roman"/>
                <a:sym typeface="Times New Roman"/>
              </a:rPr>
              <a:t> </a:t>
            </a:r>
            <a:r>
              <a:rPr smtClean="0">
                <a:latin typeface="Times New Roman"/>
                <a:ea typeface="Times New Roman"/>
                <a:cs typeface="Times New Roman"/>
                <a:sym typeface="Times New Roman"/>
              </a:rPr>
              <a:t>- </a:t>
            </a:r>
            <a:r>
              <a:rPr dirty="0" err="1">
                <a:latin typeface="Times New Roman"/>
                <a:ea typeface="Times New Roman"/>
                <a:cs typeface="Times New Roman"/>
                <a:sym typeface="Times New Roman"/>
              </a:rPr>
              <a:t>hỗn</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hợp</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chiffon, </a:t>
            </a:r>
            <a:r>
              <a:rPr dirty="0" err="1">
                <a:latin typeface="Times New Roman"/>
                <a:ea typeface="Times New Roman"/>
                <a:cs typeface="Times New Roman"/>
                <a:sym typeface="Times New Roman"/>
              </a:rPr>
              <a:t>kem</a:t>
            </a:r>
            <a:r>
              <a:rPr dirty="0">
                <a:latin typeface="Times New Roman"/>
                <a:ea typeface="Times New Roman"/>
                <a:cs typeface="Times New Roman"/>
                <a:sym typeface="Times New Roman"/>
              </a:rPr>
              <a:t>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&amp; </a:t>
            </a:r>
            <a:r>
              <a:rPr dirty="0" err="1">
                <a:latin typeface="Times New Roman"/>
                <a:ea typeface="Times New Roman"/>
                <a:cs typeface="Times New Roman"/>
                <a:sym typeface="Times New Roman"/>
              </a:rPr>
              <a:t>socola</a:t>
            </a:r>
            <a:r>
              <a:rPr dirty="0">
                <a:latin typeface="Times New Roman"/>
                <a:ea typeface="Times New Roman"/>
                <a:cs typeface="Times New Roman"/>
                <a:sym typeface="Times New Roman"/>
              </a:rPr>
              <a:t> chip. </a:t>
            </a:r>
          </a:p>
          <a:p>
            <a:pPr lvl="0"/>
            <a:endParaRPr dirty="0">
              <a:latin typeface="Times New Roman"/>
              <a:ea typeface="Times New Roman"/>
              <a:cs typeface="Times New Roman"/>
              <a:sym typeface="Times New Roman"/>
            </a:endParaRPr>
          </a:p>
          <a:p>
            <a:pPr lvl="0"/>
            <a:r>
              <a:rPr dirty="0">
                <a:latin typeface="Times New Roman"/>
                <a:ea typeface="Times New Roman"/>
                <a:cs typeface="Times New Roman"/>
                <a:sym typeface="Times New Roman"/>
              </a:rPr>
              <a:t>Price</a:t>
            </a:r>
            <a:r>
              <a:rPr>
                <a:latin typeface="Times New Roman"/>
                <a:ea typeface="Times New Roman"/>
                <a:cs typeface="Times New Roman"/>
                <a:sym typeface="Times New Roman"/>
              </a:rPr>
              <a:t>: </a:t>
            </a:r>
            <a:r>
              <a:rPr lang="en-US" smtClean="0">
                <a:latin typeface="Times New Roman"/>
                <a:ea typeface="Times New Roman"/>
                <a:cs typeface="Times New Roman"/>
                <a:sym typeface="Times New Roman"/>
              </a:rPr>
              <a:t>420,000</a:t>
            </a:r>
            <a:endParaRPr dirty="0">
              <a:latin typeface="Times New Roman"/>
              <a:ea typeface="Times New Roman"/>
              <a:cs typeface="Times New Roman"/>
              <a:sym typeface="Times New Roman"/>
            </a:endParaRP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166</TotalTime>
  <Words>1775</Words>
  <Application>Microsoft Office PowerPoint</Application>
  <PresentationFormat>On-screen Show (4:3)</PresentationFormat>
  <Paragraphs>527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Default</vt:lpstr>
      <vt:lpstr>CHRISTMAS 2016- COMMUNICATION PLAN</vt:lpstr>
      <vt:lpstr>AGENDA</vt:lpstr>
      <vt:lpstr>CHỦ ĐỀ</vt:lpstr>
      <vt:lpstr>Sản Phẩm</vt:lpstr>
      <vt:lpstr>Snowman- Người Tuyết vui vẻ</vt:lpstr>
      <vt:lpstr>Custard Almond Choc- Mr. An Lành</vt:lpstr>
      <vt:lpstr>Chirstmas Ring- Chiếc nhẫn Hạnh Phúc</vt:lpstr>
      <vt:lpstr>Yule Choc Donut - Donut Ấm ÁP</vt:lpstr>
      <vt:lpstr>Chocolate Adventure</vt:lpstr>
      <vt:lpstr>Hazelnut Lover</vt:lpstr>
      <vt:lpstr>Merry Macha Macha</vt:lpstr>
      <vt:lpstr>Santa’s Graffiti</vt:lpstr>
      <vt:lpstr>Blackforest</vt:lpstr>
      <vt:lpstr>Gift- Choux Eclair</vt:lpstr>
      <vt:lpstr>Hộp Log cakes</vt:lpstr>
      <vt:lpstr>Hộp Whole Cakes</vt:lpstr>
      <vt:lpstr>PROMOTIONS</vt:lpstr>
      <vt:lpstr>Lucky Draw</vt:lpstr>
      <vt:lpstr>POSM &amp; Collaterals</vt:lpstr>
      <vt:lpstr>POSM &amp; COLLATERALS</vt:lpstr>
      <vt:lpstr>POSM &amp; Collaterals</vt:lpstr>
      <vt:lpstr>Mô hình ngôi nhà BreadTalk ấm áp- đặt Island bar</vt:lpstr>
      <vt:lpstr>Window display- Góc trang trí</vt:lpstr>
      <vt:lpstr>Hoa tuyết bằng giấy- thả trần</vt:lpstr>
      <vt:lpstr>Thiệp Giáng Sinh- Mua bánh kem tặng thiệp</vt:lpstr>
      <vt:lpstr>PARTNERSHIPS</vt:lpstr>
      <vt:lpstr>PR &amp; MEDIA</vt:lpstr>
      <vt:lpstr>FB CAMPAIGN</vt:lpstr>
      <vt:lpstr>Timeline</vt:lpstr>
      <vt:lpstr>PowerPoint Presentation</vt:lpstr>
      <vt:lpstr>TIMELINE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CHRISTMAS 2016- COMMUNICATION PLAN</dc:title>
  <dc:creator>P.THANH</dc:creator>
  <cp:lastModifiedBy>P.THANH</cp:lastModifiedBy>
  <cp:revision>31</cp:revision>
  <dcterms:modified xsi:type="dcterms:W3CDTF">2016-11-14T01:25:40Z</dcterms:modified>
</cp:coreProperties>
</file>